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82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66"/>
    <p:restoredTop sz="87477"/>
  </p:normalViewPr>
  <p:slideViewPr>
    <p:cSldViewPr snapToGrid="0">
      <p:cViewPr>
        <p:scale>
          <a:sx n="68" d="100"/>
          <a:sy n="68" d="100"/>
        </p:scale>
        <p:origin x="360" y="2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21B93E-78F0-3B4D-A6E1-F8F7275D7DB8}" type="datetimeFigureOut">
              <a:rPr kumimoji="1" lang="zh-CN" altLang="en-US" smtClean="0"/>
              <a:t>2024/3/21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47552C-2229-A74C-92A9-F57597C8918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0154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公理会（英语：</a:t>
            </a:r>
            <a:r>
              <a:rPr kumimoji="1" lang="en" altLang="zh-CN" dirty="0"/>
              <a:t>Congregational Church</a:t>
            </a:r>
            <a:r>
              <a:rPr kumimoji="1" lang="zh-CN" altLang="en" dirty="0"/>
              <a:t>），</a:t>
            </a:r>
            <a:r>
              <a:rPr kumimoji="1" lang="zh-CN" altLang="en-US" dirty="0"/>
              <a:t>又译美部会，是一个信奉基督教新教喀尔文主义的传教组织。在教会组织体制上主张各个堂会独立，会众实行自治（即公理制）。公理会的信仰比较自由化，强调个人信仰自由，尊重个人理解上的差异。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7552C-2229-A74C-92A9-F57597C89183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77751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“临高台，郭爷（郭实猎）来，尔有事，僪缕开，枉事为尔超白，难事为尔安排。口通华语，眼识华字，郭爷真奇才。大事一牛，小事一鸡，为尔判断笔如飞。南山可动此案不可移。”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利玛窦所言不虚。八国联军留下的词语：额勒金德，</a:t>
            </a:r>
            <a:r>
              <a:rPr lang="en" altLang="zh-CN" dirty="0"/>
              <a:t>elegant</a:t>
            </a:r>
            <a:r>
              <a:rPr lang="zh-CN" altLang="en" dirty="0"/>
              <a:t>，</a:t>
            </a:r>
            <a:r>
              <a:rPr lang="zh-CN" altLang="en-US" dirty="0"/>
              <a:t>讲究；膀的力的，</a:t>
            </a:r>
            <a:r>
              <a:rPr lang="en" altLang="zh-CN" dirty="0"/>
              <a:t>boundary</a:t>
            </a:r>
            <a:r>
              <a:rPr lang="zh-CN" altLang="en" dirty="0"/>
              <a:t>，</a:t>
            </a:r>
            <a:r>
              <a:rPr lang="zh-CN" altLang="en-US" dirty="0"/>
              <a:t>到头儿了，实在的；“凹发了”在北京话里，意思是说伤口感染了，溃烂了。听起来也像个本地土语，其实这也是外来语，来自英语中的</a:t>
            </a:r>
            <a:r>
              <a:rPr lang="en" altLang="zh-CN" dirty="0"/>
              <a:t>offal</a:t>
            </a:r>
            <a:r>
              <a:rPr lang="zh-CN" altLang="en" dirty="0"/>
              <a:t>；</a:t>
            </a:r>
            <a:r>
              <a:rPr lang="en" altLang="zh-CN" dirty="0"/>
              <a:t>offal </a:t>
            </a:r>
            <a:r>
              <a:rPr lang="zh-CN" altLang="en-US" dirty="0"/>
              <a:t>本意是指动物内脏，杂碎、下水；北京话说让我瞧瞧，让我看看，常说成“让我搂搂”。这个“搂”，不是要划拉走的意思，只是单纯的“看”，来源就是那个简单的英语单词：</a:t>
            </a:r>
            <a:r>
              <a:rPr lang="en" altLang="zh-CN" dirty="0"/>
              <a:t>look </a:t>
            </a:r>
            <a:r>
              <a:rPr lang="zh-CN" altLang="en" dirty="0"/>
              <a:t>。</a:t>
            </a:r>
            <a:r>
              <a:rPr lang="zh-CN" altLang="en-US" dirty="0"/>
              <a:t> </a:t>
            </a:r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7552C-2229-A74C-92A9-F57597C89183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7977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美团骑士团？哔哩哔哩宣教站？赛博教会？云牧师？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7552C-2229-A74C-92A9-F57597C89183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84522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东邪倪柝声，西毒吴耀宗，南疯宋尚节，北丐敬奠瀛，中神通王明道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7552C-2229-A74C-92A9-F57597C89183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5695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dirty="0"/>
              <a:t>东邪倪柝声，西毒吴耀宗，南疯宋尚节，北丐敬奠瀛，中神通王明道</a:t>
            </a:r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7552C-2229-A74C-92A9-F57597C89183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3594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南阳，阜阳，平阳？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7552C-2229-A74C-92A9-F57597C89183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1382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3/21/24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377A44-8F1F-ED14-1522-E903BA9904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dirty="0"/>
              <a:t>归正入华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87CDF4D-FF39-A07A-095F-0D6DDF62D6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/>
              <a:t>中国教会史</a:t>
            </a:r>
          </a:p>
        </p:txBody>
      </p:sp>
    </p:spTree>
    <p:extLst>
      <p:ext uri="{BB962C8B-B14F-4D97-AF65-F5344CB8AC3E}">
        <p14:creationId xmlns:p14="http://schemas.microsoft.com/office/powerpoint/2010/main" val="715279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54B2BE-F144-0D54-EBFA-062A081D2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庚子教难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55A996-8698-562E-BD7F-E142C1175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929" y="2052918"/>
            <a:ext cx="5651071" cy="4634753"/>
          </a:xfrm>
        </p:spPr>
        <p:txBody>
          <a:bodyPr>
            <a:normAutofit/>
          </a:bodyPr>
          <a:lstStyle/>
          <a:p>
            <a:r>
              <a:rPr kumimoji="1" lang="zh-CN" altLang="en-US" sz="2800" dirty="0"/>
              <a:t>被杀害的有天主教主教</a:t>
            </a:r>
            <a:r>
              <a:rPr kumimoji="1" lang="en-US" altLang="zh-CN" sz="2800" dirty="0"/>
              <a:t>5</a:t>
            </a:r>
            <a:r>
              <a:rPr kumimoji="1" lang="zh-CN" altLang="en-US" sz="2800" dirty="0"/>
              <a:t>人，教士</a:t>
            </a:r>
            <a:r>
              <a:rPr kumimoji="1" lang="en-US" altLang="zh-CN" sz="2800" dirty="0"/>
              <a:t>48</a:t>
            </a:r>
            <a:r>
              <a:rPr kumimoji="1" lang="zh-CN" altLang="en-US" sz="2800" dirty="0"/>
              <a:t>人，教友</a:t>
            </a:r>
            <a:r>
              <a:rPr kumimoji="1" lang="en-US" altLang="zh-CN" sz="2800" dirty="0"/>
              <a:t>18000</a:t>
            </a:r>
            <a:r>
              <a:rPr kumimoji="1" lang="zh-CN" altLang="en-US" sz="2800" dirty="0"/>
              <a:t>人，新教教士</a:t>
            </a:r>
            <a:r>
              <a:rPr kumimoji="1" lang="en-US" altLang="zh-CN" sz="2800" dirty="0"/>
              <a:t>188</a:t>
            </a:r>
            <a:r>
              <a:rPr kumimoji="1" lang="zh-CN" altLang="en-US" sz="2800" dirty="0"/>
              <a:t>人，教友</a:t>
            </a:r>
            <a:r>
              <a:rPr kumimoji="1" lang="en-US" altLang="zh-CN" sz="2800" dirty="0"/>
              <a:t>5000</a:t>
            </a:r>
            <a:r>
              <a:rPr kumimoji="1" lang="zh-CN" altLang="en-US" sz="2800" dirty="0"/>
              <a:t>人。</a:t>
            </a:r>
            <a:endParaRPr kumimoji="1" lang="en-US" altLang="zh-CN" sz="2800" dirty="0"/>
          </a:p>
          <a:p>
            <a:r>
              <a:rPr kumimoji="1" lang="zh-CN" altLang="en-US" sz="2800" dirty="0"/>
              <a:t>重灾区：山河四省（李秉衡，毓贤）</a:t>
            </a:r>
            <a:endParaRPr kumimoji="1" lang="en-US" altLang="zh-CN" sz="2800" dirty="0"/>
          </a:p>
          <a:p>
            <a:r>
              <a:rPr kumimoji="1" lang="zh-CN" altLang="en-US" sz="2800" dirty="0"/>
              <a:t>得胜区：河北省清苑县东闾村</a:t>
            </a:r>
            <a:endParaRPr kumimoji="1" lang="en-US" altLang="zh-CN" sz="2800" dirty="0"/>
          </a:p>
          <a:p>
            <a:r>
              <a:rPr kumimoji="1" lang="zh-CN" altLang="en-US" sz="2800" dirty="0"/>
              <a:t>幸免区：东南互保包邮区</a:t>
            </a:r>
            <a:endParaRPr kumimoji="1" lang="en-US" altLang="zh-CN" sz="2800" dirty="0"/>
          </a:p>
          <a:p>
            <a:r>
              <a:rPr kumimoji="1" lang="zh-CN" altLang="en-US" sz="2800" dirty="0"/>
              <a:t>结局：</a:t>
            </a:r>
            <a:r>
              <a:rPr kumimoji="1" lang="en-US" altLang="zh-CN" sz="2800" dirty="0"/>
              <a:t>《</a:t>
            </a:r>
            <a:r>
              <a:rPr kumimoji="1" lang="zh-CN" altLang="en-US" sz="2800" dirty="0"/>
              <a:t>辛丑条约</a:t>
            </a:r>
            <a:r>
              <a:rPr kumimoji="1" lang="en-US" altLang="zh-CN" sz="2800" dirty="0"/>
              <a:t>》</a:t>
            </a:r>
            <a:r>
              <a:rPr kumimoji="1" lang="zh-CN" altLang="en-US" sz="2800" dirty="0"/>
              <a:t>；庚子赔款</a:t>
            </a:r>
            <a:endParaRPr kumimoji="1" lang="en-US" altLang="zh-CN" sz="2800" dirty="0"/>
          </a:p>
          <a:p>
            <a:r>
              <a:rPr kumimoji="1" lang="zh-CN" altLang="en-US" sz="2800" dirty="0"/>
              <a:t>庚子遗腹子：王明道</a:t>
            </a:r>
          </a:p>
          <a:p>
            <a:endParaRPr kumimoji="1" lang="zh-CN" altLang="en-US" sz="2800" dirty="0"/>
          </a:p>
        </p:txBody>
      </p:sp>
      <p:pic>
        <p:nvPicPr>
          <p:cNvPr id="3076" name="Picture 4" descr="阴门阵、下阴伞、混元金斗——战争中的火器与“奇功”_陆也读史- MdEditor">
            <a:extLst>
              <a:ext uri="{FF2B5EF4-FFF2-40B4-BE49-F238E27FC236}">
                <a16:creationId xmlns:a16="http://schemas.microsoft.com/office/drawing/2014/main" id="{F74C4C22-34E7-73A8-FFB5-27825924C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583" y="2054585"/>
            <a:ext cx="5807417" cy="295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89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90936B-A45B-9993-22CE-BD93B6946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新教在华开展的丰富事工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6D58E7-CA76-DE70-FA9C-AC30ED065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331259"/>
            <a:ext cx="3011489" cy="5356412"/>
          </a:xfrm>
        </p:spPr>
        <p:txBody>
          <a:bodyPr>
            <a:normAutofit lnSpcReduction="10000"/>
          </a:bodyPr>
          <a:lstStyle/>
          <a:p>
            <a:r>
              <a:rPr kumimoji="1" lang="zh-CN" altLang="en-US" dirty="0"/>
              <a:t>小堂点布道</a:t>
            </a:r>
          </a:p>
          <a:p>
            <a:r>
              <a:rPr kumimoji="1" lang="zh-CN" altLang="en-US" dirty="0"/>
              <a:t>堂外布道</a:t>
            </a:r>
          </a:p>
          <a:p>
            <a:r>
              <a:rPr kumimoji="1" lang="zh-CN" altLang="en-US" dirty="0"/>
              <a:t>家庭布道</a:t>
            </a:r>
          </a:p>
          <a:p>
            <a:r>
              <a:rPr kumimoji="1" lang="zh-CN" altLang="en-US" dirty="0"/>
              <a:t>个人布道</a:t>
            </a:r>
            <a:endParaRPr kumimoji="1" lang="en-US" altLang="zh-CN" dirty="0"/>
          </a:p>
          <a:p>
            <a:r>
              <a:rPr kumimoji="1" lang="zh-CN" altLang="en-US" dirty="0"/>
              <a:t>奋兴会</a:t>
            </a:r>
          </a:p>
          <a:p>
            <a:r>
              <a:rPr kumimoji="1" lang="zh-CN" altLang="en-US" dirty="0"/>
              <a:t>针对特点群体布道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船民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车夫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邮递员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穆斯林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军队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监狱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社区</a:t>
            </a:r>
          </a:p>
        </p:txBody>
      </p:sp>
      <p:pic>
        <p:nvPicPr>
          <p:cNvPr id="4098" name="Picture 2" descr="基督将军冯玉祥的那些神奇操作，拿水龙头洗礼士兵，团里配牧师-西瓜视频">
            <a:extLst>
              <a:ext uri="{FF2B5EF4-FFF2-40B4-BE49-F238E27FC236}">
                <a16:creationId xmlns:a16="http://schemas.microsoft.com/office/drawing/2014/main" id="{56140122-0ADC-BAC6-0809-9C650CBC9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473" y="1800217"/>
            <a:ext cx="8279540" cy="4657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902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CAC7FA-0019-4671-22FB-B9BDE95D5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社区事工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5596A3-1622-CFA0-7492-CF30BA62F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555377"/>
            <a:ext cx="11259018" cy="5078505"/>
          </a:xfrm>
        </p:spPr>
        <p:txBody>
          <a:bodyPr>
            <a:normAutofit fontScale="92500"/>
          </a:bodyPr>
          <a:lstStyle/>
          <a:p>
            <a:r>
              <a:rPr kumimoji="1" lang="zh-CN" altLang="en-US" sz="3200" dirty="0"/>
              <a:t>主日崇拜，主日学，祷告会，福音布道会，查经班，奋兴特会</a:t>
            </a:r>
            <a:endParaRPr kumimoji="1" lang="en-US" altLang="zh-CN" sz="3200" dirty="0"/>
          </a:p>
          <a:p>
            <a:r>
              <a:rPr kumimoji="1" lang="zh-CN" altLang="en-US" sz="3200" dirty="0"/>
              <a:t>幼儿园，义务学校，夜校，英文补习班，放电影</a:t>
            </a:r>
            <a:endParaRPr kumimoji="1" lang="en-US" altLang="zh-CN" sz="3200" dirty="0"/>
          </a:p>
          <a:p>
            <a:r>
              <a:rPr kumimoji="1" lang="zh-CN" altLang="en-US" sz="3200" dirty="0"/>
              <a:t>图书馆，阅览室，博物馆青年俱乐部，少年俱乐部，游戏场，体育馆</a:t>
            </a:r>
            <a:endParaRPr kumimoji="1" lang="en-US" altLang="zh-CN" sz="3200" dirty="0"/>
          </a:p>
          <a:p>
            <a:r>
              <a:rPr kumimoji="1" lang="zh-CN" altLang="en-US" sz="3200" dirty="0"/>
              <a:t>诊所，药房，科普，卫生运动，改善工人生活</a:t>
            </a:r>
            <a:endParaRPr kumimoji="1" lang="en-US" altLang="zh-CN" sz="3200" dirty="0"/>
          </a:p>
          <a:p>
            <a:r>
              <a:rPr kumimoji="1" lang="zh-CN" altLang="en-US" sz="3200" dirty="0"/>
              <a:t>慈善基金，小额脱贫贷款</a:t>
            </a:r>
            <a:endParaRPr kumimoji="1" lang="en-US" altLang="zh-CN" sz="3200" dirty="0"/>
          </a:p>
          <a:p>
            <a:r>
              <a:rPr kumimoji="1" lang="zh-CN" altLang="en-US" sz="3200" dirty="0"/>
              <a:t>济南广智院，上海扬子浦社会服务站，上海南市普益社，南京道胜堂，北京交道口教堂，福州尚友堂，武昌圣米迦勒堂，安庆天恩堂，福建永福县教堂</a:t>
            </a:r>
            <a:r>
              <a:rPr kumimoji="1" lang="en-US" altLang="zh-CN" sz="3200" dirty="0"/>
              <a:t>……</a:t>
            </a:r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243945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4F1A40-9CB6-5F14-DB60-AE5DA3EEA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教育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341E24-527B-48C1-0E1B-EAA2A1CC9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331259"/>
            <a:ext cx="11187301" cy="5338482"/>
          </a:xfrm>
        </p:spPr>
        <p:txBody>
          <a:bodyPr>
            <a:normAutofit lnSpcReduction="10000"/>
          </a:bodyPr>
          <a:lstStyle/>
          <a:p>
            <a:r>
              <a:rPr kumimoji="1" lang="en-US" altLang="zh-CN" sz="2800" dirty="0"/>
              <a:t>1914</a:t>
            </a:r>
            <a:r>
              <a:rPr kumimoji="1" lang="zh-CN" altLang="en-US" sz="2800" dirty="0"/>
              <a:t>年有初级小学</a:t>
            </a:r>
            <a:r>
              <a:rPr kumimoji="1" lang="en-US" altLang="zh-CN" sz="2800" dirty="0"/>
              <a:t>4120</a:t>
            </a:r>
            <a:r>
              <a:rPr kumimoji="1" lang="zh-CN" altLang="en-US" sz="2800" dirty="0"/>
              <a:t>所，学生</a:t>
            </a:r>
            <a:r>
              <a:rPr kumimoji="1" lang="en-US" altLang="zh-CN" sz="2800" dirty="0"/>
              <a:t>104841</a:t>
            </a:r>
            <a:r>
              <a:rPr kumimoji="1" lang="zh-CN" altLang="en-US" sz="2800" dirty="0"/>
              <a:t>人</a:t>
            </a:r>
            <a:r>
              <a:rPr kumimoji="1" lang="en-US" altLang="zh-CN" sz="2800" dirty="0"/>
              <a:t>;</a:t>
            </a:r>
            <a:r>
              <a:rPr kumimoji="1" lang="zh-CN" altLang="en-US" sz="2800" dirty="0"/>
              <a:t>高级小学</a:t>
            </a:r>
            <a:r>
              <a:rPr kumimoji="1" lang="en-US" altLang="zh-CN" sz="2800" dirty="0"/>
              <a:t>286</a:t>
            </a:r>
            <a:r>
              <a:rPr kumimoji="1" lang="zh-CN" altLang="en-US" sz="2800" dirty="0"/>
              <a:t>所，学生</a:t>
            </a:r>
            <a:r>
              <a:rPr kumimoji="1" lang="en-US" altLang="zh-CN" sz="2800" dirty="0"/>
              <a:t>13453</a:t>
            </a:r>
            <a:r>
              <a:rPr kumimoji="1" lang="zh-CN" altLang="en-US" sz="2800" dirty="0"/>
              <a:t>人</a:t>
            </a:r>
            <a:r>
              <a:rPr kumimoji="1" lang="en-US" altLang="zh-CN" sz="2800" dirty="0"/>
              <a:t>; </a:t>
            </a:r>
          </a:p>
          <a:p>
            <a:r>
              <a:rPr kumimoji="1" lang="en-US" altLang="zh-CN" sz="2800" dirty="0"/>
              <a:t>1919</a:t>
            </a:r>
            <a:r>
              <a:rPr kumimoji="1" lang="zh-CN" altLang="en-US" sz="2800" dirty="0"/>
              <a:t>年有初级小学</a:t>
            </a:r>
            <a:r>
              <a:rPr kumimoji="1" lang="en-US" altLang="zh-CN" sz="2800" dirty="0"/>
              <a:t>5637</a:t>
            </a:r>
            <a:r>
              <a:rPr kumimoji="1" lang="zh-CN" altLang="en-US" sz="2800" dirty="0"/>
              <a:t>所，学生</a:t>
            </a:r>
            <a:r>
              <a:rPr kumimoji="1" lang="en-US" altLang="zh-CN" sz="2800" dirty="0"/>
              <a:t>151582</a:t>
            </a:r>
            <a:r>
              <a:rPr kumimoji="1" lang="zh-CN" altLang="en-US" sz="2800" dirty="0"/>
              <a:t>人</a:t>
            </a:r>
            <a:r>
              <a:rPr kumimoji="1" lang="en-US" altLang="zh-CN" sz="2800" dirty="0"/>
              <a:t>;</a:t>
            </a:r>
            <a:r>
              <a:rPr kumimoji="1" lang="zh-CN" altLang="en-US" sz="2800" dirty="0"/>
              <a:t>高级小学</a:t>
            </a:r>
            <a:r>
              <a:rPr kumimoji="1" lang="en-US" altLang="zh-CN" sz="2800" dirty="0"/>
              <a:t>962</a:t>
            </a:r>
            <a:r>
              <a:rPr kumimoji="1" lang="zh-CN" altLang="en-US" sz="2800" dirty="0"/>
              <a:t>所，学生</a:t>
            </a:r>
            <a:r>
              <a:rPr kumimoji="1" lang="en-US" altLang="zh-CN" sz="2800" dirty="0"/>
              <a:t>32899</a:t>
            </a:r>
            <a:r>
              <a:rPr kumimoji="1" lang="zh-CN" altLang="en-US" sz="2800" dirty="0"/>
              <a:t>人</a:t>
            </a:r>
            <a:r>
              <a:rPr kumimoji="1" lang="en-US" altLang="zh-CN" sz="2800" dirty="0"/>
              <a:t>;</a:t>
            </a:r>
            <a:r>
              <a:rPr kumimoji="1" lang="zh-CN" altLang="en-US" sz="2800" dirty="0"/>
              <a:t>中学</a:t>
            </a:r>
            <a:r>
              <a:rPr kumimoji="1" lang="en-US" altLang="zh-CN" sz="2800" dirty="0"/>
              <a:t>291</a:t>
            </a:r>
            <a:r>
              <a:rPr kumimoji="1" lang="zh-CN" altLang="en-US" sz="2800" dirty="0"/>
              <a:t>所，学生</a:t>
            </a:r>
            <a:r>
              <a:rPr kumimoji="1" lang="en-US" altLang="zh-CN" sz="2800" dirty="0"/>
              <a:t>15213</a:t>
            </a:r>
            <a:r>
              <a:rPr kumimoji="1" lang="zh-CN" altLang="en-US" sz="2800" dirty="0"/>
              <a:t>人。数目可观的师范学校。</a:t>
            </a:r>
            <a:endParaRPr kumimoji="1" lang="en-US" altLang="zh-CN" sz="2800" dirty="0"/>
          </a:p>
          <a:p>
            <a:r>
              <a:rPr kumimoji="1" lang="en-US" altLang="zh-CN" sz="2800" dirty="0"/>
              <a:t>1919</a:t>
            </a:r>
            <a:r>
              <a:rPr kumimoji="1" lang="zh-CN" altLang="en-US" sz="2800" dirty="0"/>
              <a:t>年</a:t>
            </a:r>
            <a:r>
              <a:rPr kumimoji="1" lang="en-US" altLang="zh-CN" sz="2800" dirty="0"/>
              <a:t>10</a:t>
            </a:r>
            <a:r>
              <a:rPr kumimoji="1" lang="zh-CN" altLang="en-US" sz="2800" dirty="0"/>
              <a:t>月</a:t>
            </a:r>
            <a:r>
              <a:rPr kumimoji="1" lang="en-US" altLang="zh-CN" sz="2800" dirty="0"/>
              <a:t>24~25</a:t>
            </a:r>
            <a:r>
              <a:rPr kumimoji="1" lang="zh-CN" altLang="en-US" sz="2800" dirty="0"/>
              <a:t>日在上海召开的中国教会大学校长会议成立了中国教会大学联合会。会员有</a:t>
            </a:r>
            <a:r>
              <a:rPr kumimoji="1" lang="en-US" altLang="zh-CN" sz="2800" dirty="0"/>
              <a:t>:</a:t>
            </a:r>
            <a:r>
              <a:rPr kumimoji="1" lang="zh-CN" altLang="en-US" sz="2800" dirty="0"/>
              <a:t>燕京大学、齐鲁大学、金陵大学、金陵女子大学、东吴大学、沪江大学、圣约翰大学、之江大学、福建协和大学、文华大学、博文书院、华西协和大学、岭南大学、雅礼大学。这</a:t>
            </a:r>
            <a:r>
              <a:rPr kumimoji="1" lang="en-US" altLang="zh-CN" sz="2800" dirty="0"/>
              <a:t>14</a:t>
            </a:r>
            <a:r>
              <a:rPr kumimoji="1" lang="zh-CN" altLang="en-US" sz="2800" dirty="0"/>
              <a:t>所教会大学的毕业生总人数为</a:t>
            </a:r>
            <a:r>
              <a:rPr kumimoji="1" lang="en-US" altLang="zh-CN" sz="2800" dirty="0"/>
              <a:t>2474</a:t>
            </a:r>
            <a:r>
              <a:rPr kumimoji="1" lang="zh-CN" altLang="en-US" sz="2800" dirty="0"/>
              <a:t>人，在校总人数</a:t>
            </a:r>
            <a:r>
              <a:rPr kumimoji="1" lang="en-US" altLang="zh-CN" sz="2800" dirty="0"/>
              <a:t>2017</a:t>
            </a:r>
            <a:r>
              <a:rPr kumimoji="1" lang="zh-CN" altLang="en-US" sz="2800" dirty="0"/>
              <a:t>人。这</a:t>
            </a:r>
            <a:r>
              <a:rPr kumimoji="1" lang="en-US" altLang="zh-CN" sz="2800" dirty="0"/>
              <a:t>14</a:t>
            </a:r>
            <a:r>
              <a:rPr kumimoji="1" lang="zh-CN" altLang="en-US" sz="2800" dirty="0"/>
              <a:t>所大学中有</a:t>
            </a:r>
            <a:r>
              <a:rPr kumimoji="1" lang="en-US" altLang="zh-CN" sz="2800" dirty="0"/>
              <a:t>10</a:t>
            </a:r>
            <a:r>
              <a:rPr kumimoji="1" lang="zh-CN" altLang="en-US" sz="2800" dirty="0"/>
              <a:t>所在自己的校园里附设中学，这些中学的师资、设备等都高于一般中学。</a:t>
            </a:r>
            <a:endParaRPr kumimoji="1" lang="en-US" altLang="zh-CN" sz="2800" dirty="0"/>
          </a:p>
          <a:p>
            <a:r>
              <a:rPr kumimoji="1" lang="zh-CN" altLang="en-US" sz="2800" dirty="0"/>
              <a:t>风评：体系完整、工作连续、制度严格、成果优秀、校风良好</a:t>
            </a:r>
            <a:endParaRPr kumimoji="1" lang="en-US" altLang="zh-CN" sz="2800" dirty="0"/>
          </a:p>
          <a:p>
            <a:endParaRPr kumimoji="1"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73911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26996D-834C-AADF-9572-966FD294C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文字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827768-61F8-307A-2353-876ACCB901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434352"/>
            <a:ext cx="3782454" cy="5235389"/>
          </a:xfrm>
        </p:spPr>
        <p:txBody>
          <a:bodyPr>
            <a:normAutofit/>
          </a:bodyPr>
          <a:lstStyle/>
          <a:p>
            <a:r>
              <a:rPr kumimoji="1" lang="en-US" altLang="zh-CN" sz="2800" dirty="0"/>
              <a:t>1918 </a:t>
            </a:r>
            <a:r>
              <a:rPr kumimoji="1" lang="zh-CN" altLang="en-US" sz="2800" dirty="0"/>
              <a:t>年 </a:t>
            </a:r>
            <a:r>
              <a:rPr kumimoji="1" lang="en-US" altLang="zh-CN" sz="2800" dirty="0"/>
              <a:t>4 </a:t>
            </a:r>
            <a:r>
              <a:rPr kumimoji="1" lang="zh-CN" altLang="en-US" sz="2800" dirty="0"/>
              <a:t>月出版了</a:t>
            </a:r>
            <a:r>
              <a:rPr kumimoji="1" lang="en-US" altLang="zh-CN" sz="2800" dirty="0"/>
              <a:t>《</a:t>
            </a:r>
            <a:r>
              <a:rPr kumimoji="1" lang="zh-CN" altLang="en-US" sz="2800" dirty="0"/>
              <a:t>中国基督教中文图书分类目录索引</a:t>
            </a:r>
            <a:r>
              <a:rPr kumimoji="1" lang="en-US" altLang="zh-CN" sz="2800" dirty="0"/>
              <a:t>》</a:t>
            </a:r>
            <a:r>
              <a:rPr kumimoji="1" lang="zh-CN" altLang="en-US" sz="2800" dirty="0"/>
              <a:t>，共收入</a:t>
            </a:r>
            <a:r>
              <a:rPr kumimoji="1" lang="en-US" altLang="zh-CN" sz="2800" dirty="0"/>
              <a:t>3451 </a:t>
            </a:r>
            <a:r>
              <a:rPr kumimoji="1" lang="zh-CN" altLang="en-US" sz="2800" dirty="0"/>
              <a:t>种（不包括天主教、东正教的出版物），其中书籍</a:t>
            </a:r>
            <a:r>
              <a:rPr kumimoji="1" lang="en-US" altLang="zh-CN" sz="2800" dirty="0"/>
              <a:t>1188</a:t>
            </a:r>
            <a:r>
              <a:rPr kumimoji="1" lang="zh-CN" altLang="en-US" sz="2800" dirty="0"/>
              <a:t>种，</a:t>
            </a:r>
            <a:r>
              <a:rPr kumimoji="1" lang="en-US" altLang="zh-CN" sz="2800" dirty="0"/>
              <a:t>50</a:t>
            </a:r>
            <a:r>
              <a:rPr kumimoji="1" lang="zh-CN" altLang="en-US" sz="2800" dirty="0"/>
              <a:t>页以内的小册子</a:t>
            </a:r>
            <a:r>
              <a:rPr kumimoji="1" lang="en-US" altLang="zh-CN" sz="2800" dirty="0"/>
              <a:t>1152</a:t>
            </a:r>
            <a:r>
              <a:rPr kumimoji="1" lang="zh-CN" altLang="en-US" sz="2800" dirty="0"/>
              <a:t>种，摺页和单张</a:t>
            </a:r>
            <a:r>
              <a:rPr kumimoji="1" lang="en-US" altLang="zh-CN" sz="2800" dirty="0"/>
              <a:t>1066</a:t>
            </a:r>
            <a:r>
              <a:rPr kumimoji="1" lang="zh-CN" altLang="en-US" sz="2800" dirty="0"/>
              <a:t>种，各种图表</a:t>
            </a:r>
            <a:r>
              <a:rPr kumimoji="1" lang="en-US" altLang="zh-CN" sz="2800" dirty="0"/>
              <a:t>45</a:t>
            </a:r>
            <a:r>
              <a:rPr kumimoji="1" lang="zh-CN" altLang="en-US" sz="2800" dirty="0"/>
              <a:t>种。</a:t>
            </a:r>
            <a:endParaRPr kumimoji="1" lang="en-US" altLang="zh-CN" sz="2800" dirty="0"/>
          </a:p>
          <a:p>
            <a:r>
              <a:rPr kumimoji="1" lang="zh-CN" altLang="en-US" sz="2800" dirty="0"/>
              <a:t>圣经翻译：和合本</a:t>
            </a:r>
          </a:p>
        </p:txBody>
      </p:sp>
      <p:pic>
        <p:nvPicPr>
          <p:cNvPr id="2050" name="Picture 2" descr="和合本《圣经》，一本影响全中国的书| 100周年纪念– 百宝箱">
            <a:extLst>
              <a:ext uri="{FF2B5EF4-FFF2-40B4-BE49-F238E27FC236}">
                <a16:creationId xmlns:a16="http://schemas.microsoft.com/office/drawing/2014/main" id="{4A0BDE64-9E15-59FC-7C0D-CE6943D2D3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699" y="1559858"/>
            <a:ext cx="7117976" cy="416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83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D5BDE-5D6D-6237-E1DB-5560EB8085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71D528-6DA7-E36C-50EA-96455294C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医疗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3DA51D0-C7CB-D7EA-7EAC-90A77AA9A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2" y="1348782"/>
            <a:ext cx="5449888" cy="4899617"/>
          </a:xfrm>
        </p:spPr>
        <p:txBody>
          <a:bodyPr>
            <a:normAutofit lnSpcReduction="10000"/>
          </a:bodyPr>
          <a:lstStyle/>
          <a:p>
            <a:r>
              <a:rPr kumimoji="1" lang="zh-CN" altLang="en-US" sz="3200" dirty="0"/>
              <a:t>普通医院</a:t>
            </a:r>
            <a:endParaRPr kumimoji="1" lang="en-US" altLang="zh-CN" sz="3200" dirty="0"/>
          </a:p>
          <a:p>
            <a:pPr lvl="1"/>
            <a:r>
              <a:rPr kumimoji="1" lang="zh-CN" altLang="en-US" sz="2800" dirty="0"/>
              <a:t>专科医院</a:t>
            </a:r>
            <a:endParaRPr kumimoji="1" lang="en-US" altLang="zh-CN" sz="2800" dirty="0"/>
          </a:p>
          <a:p>
            <a:pPr lvl="1"/>
            <a:r>
              <a:rPr kumimoji="1" lang="zh-CN" altLang="en-US" sz="2800" dirty="0"/>
              <a:t>妇孺医院</a:t>
            </a:r>
            <a:endParaRPr kumimoji="1" lang="en-US" altLang="zh-CN" sz="2800" dirty="0"/>
          </a:p>
          <a:p>
            <a:pPr lvl="1"/>
            <a:r>
              <a:rPr kumimoji="1" lang="zh-CN" altLang="en-US" sz="2800" dirty="0"/>
              <a:t>结核病医院</a:t>
            </a:r>
            <a:endParaRPr kumimoji="1" lang="en-US" altLang="zh-CN" sz="2800" dirty="0"/>
          </a:p>
          <a:p>
            <a:pPr lvl="1"/>
            <a:r>
              <a:rPr kumimoji="1" lang="zh-CN" altLang="en-US" sz="2800" dirty="0"/>
              <a:t>麻疯病医院</a:t>
            </a:r>
            <a:endParaRPr kumimoji="1" lang="en-US" altLang="zh-CN" sz="2800" dirty="0"/>
          </a:p>
          <a:p>
            <a:pPr lvl="1"/>
            <a:r>
              <a:rPr kumimoji="1" lang="zh-CN" altLang="en-US" sz="2800" dirty="0"/>
              <a:t>戒毒所</a:t>
            </a:r>
            <a:endParaRPr kumimoji="1" lang="en-US" altLang="zh-CN" sz="2800" dirty="0"/>
          </a:p>
          <a:p>
            <a:r>
              <a:rPr kumimoji="1" lang="zh-CN" altLang="en-US" sz="3200" dirty="0"/>
              <a:t>医药教育，创办医学院校，培养医药人才，进行医学科学研究。</a:t>
            </a:r>
          </a:p>
        </p:txBody>
      </p:sp>
      <p:pic>
        <p:nvPicPr>
          <p:cNvPr id="5122" name="Picture 2" descr="中华医学会">
            <a:extLst>
              <a:ext uri="{FF2B5EF4-FFF2-40B4-BE49-F238E27FC236}">
                <a16:creationId xmlns:a16="http://schemas.microsoft.com/office/drawing/2014/main" id="{92B37E15-9886-1D72-4818-6296CB6A8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911" y="1348782"/>
            <a:ext cx="5056499" cy="505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023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23FA6F-452B-2A18-F4AF-1FAA0178E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C10C35-3C06-EBCA-00EE-5CEDFD752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新文化运动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42808B-B6D6-7249-B695-EE87E291F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853248"/>
            <a:ext cx="4356195" cy="4798564"/>
          </a:xfrm>
        </p:spPr>
        <p:txBody>
          <a:bodyPr>
            <a:normAutofit lnSpcReduction="10000"/>
          </a:bodyPr>
          <a:lstStyle/>
          <a:p>
            <a:r>
              <a:rPr kumimoji="1" lang="zh-CN" altLang="en-US" sz="4000" dirty="0"/>
              <a:t>取代论</a:t>
            </a:r>
            <a:endParaRPr kumimoji="1" lang="en-US" altLang="zh-CN" sz="4000" dirty="0"/>
          </a:p>
          <a:p>
            <a:r>
              <a:rPr kumimoji="1" lang="zh-CN" altLang="en-US" sz="4000" dirty="0"/>
              <a:t>选取论</a:t>
            </a:r>
            <a:endParaRPr kumimoji="1" lang="en-US" altLang="zh-CN" sz="4000" dirty="0"/>
          </a:p>
          <a:p>
            <a:r>
              <a:rPr kumimoji="1" lang="zh-CN" altLang="en-US" sz="4000" dirty="0"/>
              <a:t>否定论</a:t>
            </a:r>
            <a:endParaRPr kumimoji="1" lang="en-US" altLang="zh-CN" sz="4000" dirty="0"/>
          </a:p>
          <a:p>
            <a:r>
              <a:rPr kumimoji="1" lang="zh-CN" altLang="en-US" sz="4000" dirty="0"/>
              <a:t>二元论</a:t>
            </a:r>
            <a:endParaRPr kumimoji="1" lang="en-US" altLang="zh-CN" sz="4000" dirty="0"/>
          </a:p>
          <a:p>
            <a:r>
              <a:rPr kumimoji="1" lang="zh-CN" altLang="en-US" sz="4000" dirty="0"/>
              <a:t>共同点：</a:t>
            </a:r>
            <a:endParaRPr kumimoji="1" lang="en-US" altLang="zh-CN" sz="4000" dirty="0"/>
          </a:p>
          <a:p>
            <a:pPr lvl="1"/>
            <a:r>
              <a:rPr lang="zh-CN" altLang="en-US" sz="3800" dirty="0"/>
              <a:t>贬低宗教</a:t>
            </a:r>
            <a:endParaRPr lang="en-US" altLang="zh-CN" sz="3800" dirty="0"/>
          </a:p>
          <a:p>
            <a:pPr lvl="1"/>
            <a:r>
              <a:rPr lang="zh-CN" altLang="en-US" sz="3800" dirty="0"/>
              <a:t>否定宗教 </a:t>
            </a:r>
          </a:p>
          <a:p>
            <a:endParaRPr kumimoji="1" lang="en-US" altLang="zh-CN" sz="4000" dirty="0"/>
          </a:p>
          <a:p>
            <a:endParaRPr kumimoji="1" lang="zh-CN" altLang="en-US" sz="4000" dirty="0"/>
          </a:p>
        </p:txBody>
      </p:sp>
      <p:pic>
        <p:nvPicPr>
          <p:cNvPr id="6146" name="Picture 2" descr="四川工业科技学院·微社区">
            <a:extLst>
              <a:ext uri="{FF2B5EF4-FFF2-40B4-BE49-F238E27FC236}">
                <a16:creationId xmlns:a16="http://schemas.microsoft.com/office/drawing/2014/main" id="{9D4DD964-7625-939A-6F94-46856FA8D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434" y="1143607"/>
            <a:ext cx="7015566" cy="526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972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F5D2C-ECEF-6303-E3A7-ACF15E4F9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34917F-88BD-EFAF-1BBE-4EF7CB82F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非基运动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4D6E96-246F-BEF3-149F-E62FFB8DD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434354"/>
            <a:ext cx="11061795" cy="5145740"/>
          </a:xfrm>
        </p:spPr>
        <p:txBody>
          <a:bodyPr>
            <a:normAutofit/>
          </a:bodyPr>
          <a:lstStyle/>
          <a:p>
            <a:r>
              <a:rPr kumimoji="1" lang="zh-CN" altLang="en-US" sz="2800" dirty="0"/>
              <a:t>收回教育权</a:t>
            </a:r>
            <a:endParaRPr kumimoji="1" lang="en-US" altLang="zh-CN" sz="2800" dirty="0"/>
          </a:p>
          <a:p>
            <a:pPr lvl="1"/>
            <a:r>
              <a:rPr kumimoji="1" lang="zh-CN" altLang="en-US" sz="2400" dirty="0"/>
              <a:t>向政府注册</a:t>
            </a:r>
          </a:p>
          <a:p>
            <a:pPr lvl="1"/>
            <a:r>
              <a:rPr kumimoji="1" lang="zh-CN" altLang="en-US" sz="2400" dirty="0"/>
              <a:t>名称冠以“私立”</a:t>
            </a:r>
          </a:p>
          <a:p>
            <a:pPr lvl="1"/>
            <a:r>
              <a:rPr kumimoji="1" lang="zh-CN" altLang="en-US" sz="2400" dirty="0"/>
              <a:t>校长应为中国人</a:t>
            </a:r>
          </a:p>
          <a:p>
            <a:pPr lvl="1"/>
            <a:r>
              <a:rPr kumimoji="1" lang="zh-CN" altLang="en-US" sz="2400" dirty="0"/>
              <a:t>董事会中中国人过半</a:t>
            </a:r>
          </a:p>
          <a:p>
            <a:pPr lvl="1"/>
            <a:r>
              <a:rPr kumimoji="1" lang="zh-CN" altLang="en-US" sz="2400" dirty="0"/>
              <a:t>不得以传教为宗旨</a:t>
            </a:r>
          </a:p>
          <a:p>
            <a:pPr lvl="1"/>
            <a:r>
              <a:rPr kumimoji="1" lang="zh-CN" altLang="en-US" sz="2400" dirty="0"/>
              <a:t>课程按照教育部规定，不得将宗教科目作为必修课</a:t>
            </a:r>
          </a:p>
          <a:p>
            <a:pPr lvl="1"/>
            <a:r>
              <a:rPr kumimoji="1" lang="zh-CN" altLang="en-US" sz="2400" dirty="0"/>
              <a:t>校内宗教活动不得强制参加</a:t>
            </a:r>
          </a:p>
          <a:p>
            <a:r>
              <a:rPr kumimoji="1" lang="zh-CN" altLang="en-US" sz="2800" dirty="0"/>
              <a:t>两所抗命大学：圣约翰大学，之江大学</a:t>
            </a:r>
          </a:p>
        </p:txBody>
      </p:sp>
      <p:pic>
        <p:nvPicPr>
          <p:cNvPr id="3074" name="Picture 2" descr="故纸堆里的圣约翰大学_手机搜狐网">
            <a:extLst>
              <a:ext uri="{FF2B5EF4-FFF2-40B4-BE49-F238E27FC236}">
                <a16:creationId xmlns:a16="http://schemas.microsoft.com/office/drawing/2014/main" id="{2FD4A03D-8727-5A7B-23D0-DB597A903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024" y="920267"/>
            <a:ext cx="3365594" cy="325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之江大学- 维基百科，自由的百科全书">
            <a:extLst>
              <a:ext uri="{FF2B5EF4-FFF2-40B4-BE49-F238E27FC236}">
                <a16:creationId xmlns:a16="http://schemas.microsoft.com/office/drawing/2014/main" id="{848D9ADC-AEBA-C3D2-5AD1-4F6DD0499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495" y="889953"/>
            <a:ext cx="3423556" cy="328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293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2CAA1-B348-0E6E-2297-796BBE53C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3BB7BC-9B31-B95B-F02F-3FBB9C8C7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回应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AE8406-0834-B225-5D02-741B0E36B8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3499685" cy="4195481"/>
          </a:xfrm>
        </p:spPr>
        <p:txBody>
          <a:bodyPr>
            <a:normAutofit/>
          </a:bodyPr>
          <a:lstStyle/>
          <a:p>
            <a:r>
              <a:rPr kumimoji="1" lang="zh-CN" altLang="en-US" sz="3200" dirty="0"/>
              <a:t>基督徒的回应</a:t>
            </a:r>
            <a:endParaRPr kumimoji="1" lang="en-US" altLang="zh-CN" sz="3200" dirty="0"/>
          </a:p>
          <a:p>
            <a:r>
              <a:rPr kumimoji="1" lang="zh-CN" altLang="en-US" sz="3200" dirty="0"/>
              <a:t>徐宝谦：批判</a:t>
            </a:r>
            <a:endParaRPr kumimoji="1" lang="en-US" altLang="zh-CN" sz="3200" dirty="0"/>
          </a:p>
          <a:p>
            <a:r>
              <a:rPr kumimoji="1" lang="zh-CN" altLang="en-US" sz="3200" dirty="0"/>
              <a:t>赵紫宸：调整</a:t>
            </a:r>
            <a:endParaRPr kumimoji="1" lang="en-US" altLang="zh-CN" sz="3200" dirty="0"/>
          </a:p>
          <a:p>
            <a:r>
              <a:rPr kumimoji="1" lang="zh-CN" altLang="en-US" sz="3200" dirty="0"/>
              <a:t>诚静怡：本色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CF2E2865-2B36-1444-3913-9B4C2CA6118D}"/>
              </a:ext>
            </a:extLst>
          </p:cNvPr>
          <p:cNvSpPr txBox="1">
            <a:spLocks/>
          </p:cNvSpPr>
          <p:nvPr/>
        </p:nvSpPr>
        <p:spPr>
          <a:xfrm>
            <a:off x="4602997" y="2026480"/>
            <a:ext cx="3499685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kumimoji="1" lang="zh-CN" altLang="en-US" sz="3200" dirty="0"/>
              <a:t>知识分子的回应</a:t>
            </a:r>
            <a:endParaRPr kumimoji="1" lang="en-US" altLang="zh-CN" sz="3200" dirty="0"/>
          </a:p>
          <a:p>
            <a:r>
              <a:rPr kumimoji="1" lang="zh-CN" altLang="en-US" sz="3200" dirty="0"/>
              <a:t>自由主义</a:t>
            </a:r>
            <a:endParaRPr kumimoji="1" lang="en-US" altLang="zh-CN" sz="3200" dirty="0"/>
          </a:p>
          <a:p>
            <a:r>
              <a:rPr kumimoji="1" lang="zh-CN" altLang="en-US" sz="3200" dirty="0"/>
              <a:t>民族主义</a:t>
            </a:r>
            <a:endParaRPr kumimoji="1" lang="en-US" altLang="zh-CN" sz="3200" dirty="0"/>
          </a:p>
          <a:p>
            <a:r>
              <a:rPr kumimoji="1" lang="zh-CN" altLang="en-US" sz="3200" dirty="0"/>
              <a:t>共产主义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2485FF-FD98-4B40-578B-33BE78E96933}"/>
              </a:ext>
            </a:extLst>
          </p:cNvPr>
          <p:cNvSpPr txBox="1"/>
          <p:nvPr/>
        </p:nvSpPr>
        <p:spPr>
          <a:xfrm>
            <a:off x="870392" y="4851971"/>
            <a:ext cx="69428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00000"/>
                </a:solidFill>
                <a:effectLst/>
                <a:latin typeface="&amp;quot"/>
              </a:rPr>
              <a:t>中国教会自立运动从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&amp;quot"/>
              </a:rPr>
              <a:t>1922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&amp;quot"/>
              </a:rPr>
              <a:t>年起逐渐进入高潮，全国各地的差会教会也纷纷发表宣言宣布自立。</a:t>
            </a:r>
            <a:endParaRPr lang="en-US" altLang="zh-CN" sz="2400" dirty="0">
              <a:solidFill>
                <a:srgbClr val="000000"/>
              </a:solidFill>
              <a:effectLst/>
              <a:latin typeface="&amp;quot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00000"/>
                </a:solidFill>
                <a:effectLst/>
                <a:latin typeface="&amp;quot"/>
              </a:rPr>
              <a:t>老舍执笔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&amp;quot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&amp;quot"/>
              </a:rPr>
              <a:t>北京缸瓦市伦敦会改建中华教会经过纪略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&amp;quot"/>
              </a:rPr>
              <a:t>》</a:t>
            </a:r>
          </a:p>
        </p:txBody>
      </p:sp>
      <p:pic>
        <p:nvPicPr>
          <p:cNvPr id="7170" name="Picture 2" descr="直播预告]老舍自杀50年后，当年批斗亲历者有话说_凤凰文化">
            <a:extLst>
              <a:ext uri="{FF2B5EF4-FFF2-40B4-BE49-F238E27FC236}">
                <a16:creationId xmlns:a16="http://schemas.microsoft.com/office/drawing/2014/main" id="{1D88E812-0EB8-6E19-BF56-3736085980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4998" y="1152983"/>
            <a:ext cx="3365350" cy="541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262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38FC1-9E19-0280-1D03-ECA3AC37E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18869A-E9E7-E10C-2BBD-CE47F674B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三自运动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D32C54-7F61-68B4-B971-37073A6ABB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362635"/>
            <a:ext cx="9404723" cy="5325036"/>
          </a:xfrm>
        </p:spPr>
        <p:txBody>
          <a:bodyPr>
            <a:normAutofit/>
          </a:bodyPr>
          <a:lstStyle/>
          <a:p>
            <a:r>
              <a:rPr kumimoji="1" lang="zh-CN" altLang="en-US" sz="2800" dirty="0"/>
              <a:t>概念：自传，自治，自养</a:t>
            </a:r>
          </a:p>
          <a:p>
            <a:r>
              <a:rPr kumimoji="1" lang="zh-CN" altLang="en-US" sz="2800" dirty="0"/>
              <a:t>提出：美国长老会宣教士倪惟思</a:t>
            </a:r>
          </a:p>
          <a:p>
            <a:r>
              <a:rPr kumimoji="1" lang="zh-CN" altLang="en-US" sz="2800" dirty="0"/>
              <a:t>真正的三自实践（以长老会为例）：</a:t>
            </a:r>
            <a:endParaRPr kumimoji="1" lang="en-US" altLang="zh-CN" sz="2800" dirty="0"/>
          </a:p>
          <a:p>
            <a:pPr lvl="1"/>
            <a:r>
              <a:rPr kumimoji="1" lang="zh-CN" altLang="en-US" sz="2400" dirty="0"/>
              <a:t>自传：布道所</a:t>
            </a:r>
            <a:endParaRPr kumimoji="1" lang="en-US" altLang="zh-CN" sz="2400" dirty="0"/>
          </a:p>
          <a:p>
            <a:pPr lvl="1"/>
            <a:r>
              <a:rPr kumimoji="1" lang="zh-CN" altLang="en-US" sz="2400" dirty="0"/>
              <a:t>自治：长老会</a:t>
            </a:r>
            <a:endParaRPr kumimoji="1" lang="en-US" altLang="zh-CN" sz="2400" dirty="0"/>
          </a:p>
          <a:p>
            <a:pPr lvl="1"/>
            <a:r>
              <a:rPr kumimoji="1" lang="zh-CN" altLang="en-US" sz="2400" dirty="0"/>
              <a:t>自养：孵化器</a:t>
            </a:r>
            <a:endParaRPr kumimoji="1" lang="en-US" altLang="zh-CN" sz="2400" dirty="0"/>
          </a:p>
          <a:p>
            <a:r>
              <a:rPr kumimoji="1" lang="zh-CN" altLang="en-US" sz="2800" dirty="0"/>
              <a:t>三自最不三自：</a:t>
            </a:r>
            <a:endParaRPr kumimoji="1" lang="en-US" altLang="zh-CN" sz="2800" dirty="0"/>
          </a:p>
          <a:p>
            <a:pPr lvl="1"/>
            <a:r>
              <a:rPr kumimoji="1" lang="zh-CN" altLang="en-US" sz="2400" dirty="0"/>
              <a:t>自传：三定</a:t>
            </a:r>
            <a:endParaRPr kumimoji="1" lang="en-US" altLang="zh-CN" sz="2400" dirty="0"/>
          </a:p>
          <a:p>
            <a:pPr lvl="1"/>
            <a:r>
              <a:rPr kumimoji="1" lang="zh-CN" altLang="en-US" sz="2400" dirty="0"/>
              <a:t>自治：统战</a:t>
            </a:r>
            <a:endParaRPr kumimoji="1" lang="en-US" altLang="zh-CN" sz="2400" dirty="0"/>
          </a:p>
          <a:p>
            <a:pPr lvl="1"/>
            <a:r>
              <a:rPr kumimoji="1" lang="zh-CN" altLang="en-US" sz="2400" dirty="0"/>
              <a:t>自养：俸禄</a:t>
            </a:r>
          </a:p>
        </p:txBody>
      </p:sp>
      <p:pic>
        <p:nvPicPr>
          <p:cNvPr id="4098" name="Picture 2" descr="二郞神识破孙悟空的七十二变，真的是因为旗杆插在了庙后面吗？_手机搜狐网">
            <a:extLst>
              <a:ext uri="{FF2B5EF4-FFF2-40B4-BE49-F238E27FC236}">
                <a16:creationId xmlns:a16="http://schemas.microsoft.com/office/drawing/2014/main" id="{B37B4B21-D0A9-F783-CD39-A39CCB286A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176" y="3111331"/>
            <a:ext cx="6858000" cy="336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C04757E-89BA-6D51-1718-38627AA854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2156" y="-89645"/>
            <a:ext cx="4787773" cy="330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46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55C0F6-3F82-97CF-8C58-0F1B4C12E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马礼逊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A2B480-2ED1-DA6A-E56E-7BCE2676F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苏格兰人；伦敦传道会（公理宗）；东印度公司翻译（被迫）</a:t>
            </a:r>
            <a:endParaRPr kumimoji="1" lang="en-US" altLang="zh-CN" dirty="0"/>
          </a:p>
          <a:p>
            <a:r>
              <a:rPr kumimoji="1" lang="zh-CN" altLang="en-US" dirty="0"/>
              <a:t>主要事工：翻译圣经</a:t>
            </a:r>
            <a:endParaRPr kumimoji="1" lang="en-US" altLang="zh-CN" dirty="0"/>
          </a:p>
          <a:p>
            <a:r>
              <a:rPr kumimoji="1" lang="zh-CN" altLang="en-US" dirty="0"/>
              <a:t>西学东渐：出版、教育、医药</a:t>
            </a:r>
            <a:endParaRPr kumimoji="1" lang="en-US" altLang="zh-CN" dirty="0"/>
          </a:p>
          <a:p>
            <a:r>
              <a:rPr kumimoji="1" lang="zh-CN" altLang="en-US" dirty="0"/>
              <a:t>中学西传：五车韵府（华英字典）；中华丛报；死后全部中文藏书捐赠伦敦大学</a:t>
            </a:r>
            <a:endParaRPr kumimoji="1" lang="en-US" altLang="zh-CN" dirty="0"/>
          </a:p>
          <a:p>
            <a:r>
              <a:rPr kumimoji="1" lang="zh-CN" altLang="en-US" dirty="0"/>
              <a:t>第一位受洗的中国新教徒：蔡高</a:t>
            </a:r>
            <a:endParaRPr kumimoji="1" lang="en-US" altLang="zh-CN" dirty="0"/>
          </a:p>
          <a:p>
            <a:r>
              <a:rPr kumimoji="1" lang="zh-CN" altLang="en-US" dirty="0"/>
              <a:t>第一位中国新教牧师：梁发。</a:t>
            </a:r>
            <a:r>
              <a:rPr kumimoji="1" lang="en-US" altLang="zh-CN" dirty="0"/>
              <a:t>《</a:t>
            </a:r>
            <a:r>
              <a:rPr kumimoji="1" lang="zh-CN" altLang="en-US" dirty="0"/>
              <a:t>劝世良言</a:t>
            </a:r>
            <a:r>
              <a:rPr kumimoji="1" lang="en-US" altLang="zh-CN" dirty="0"/>
              <a:t>》</a:t>
            </a:r>
          </a:p>
          <a:p>
            <a:r>
              <a:rPr kumimoji="1" lang="zh-CN" altLang="en-US" dirty="0"/>
              <a:t>第一位新教女信徒：梁发妻子黎氏；第一位华人婴孩洗礼接受者：幼子梁进德</a:t>
            </a:r>
            <a:endParaRPr kumimoji="1" lang="en-US" altLang="zh-CN" dirty="0"/>
          </a:p>
          <a:p>
            <a:r>
              <a:rPr kumimoji="1" lang="zh-CN" altLang="en-US" dirty="0"/>
              <a:t>梁进德与马儒翰</a:t>
            </a:r>
          </a:p>
        </p:txBody>
      </p:sp>
    </p:spTree>
    <p:extLst>
      <p:ext uri="{BB962C8B-B14F-4D97-AF65-F5344CB8AC3E}">
        <p14:creationId xmlns:p14="http://schemas.microsoft.com/office/powerpoint/2010/main" val="8496426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3FDAEA-BB20-22D7-18B1-02E686C06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DD6A6E-BB75-3F6D-6107-48D227C71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基要派宣教士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9D975DF-E03E-3134-010E-144E14C82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964" y="2052918"/>
            <a:ext cx="3766088" cy="4195481"/>
          </a:xfrm>
        </p:spPr>
        <p:txBody>
          <a:bodyPr>
            <a:normAutofit/>
          </a:bodyPr>
          <a:lstStyle/>
          <a:p>
            <a:r>
              <a:rPr kumimoji="1" lang="zh-CN" altLang="en-US" sz="2800" dirty="0"/>
              <a:t>美北长老会的白秀生</a:t>
            </a:r>
            <a:endParaRPr kumimoji="1" lang="en-US" altLang="zh-CN" sz="2800" dirty="0"/>
          </a:p>
          <a:p>
            <a:r>
              <a:rPr kumimoji="1" lang="zh-CN" altLang="en-US" sz="2800" dirty="0"/>
              <a:t>美北长老会的赫士</a:t>
            </a:r>
            <a:endParaRPr kumimoji="1" lang="en-US" altLang="zh-CN" sz="2800" dirty="0"/>
          </a:p>
          <a:p>
            <a:r>
              <a:rPr kumimoji="1" lang="zh-CN" altLang="en-US" sz="2800" dirty="0"/>
              <a:t>内地会</a:t>
            </a:r>
          </a:p>
        </p:txBody>
      </p:sp>
      <p:pic>
        <p:nvPicPr>
          <p:cNvPr id="8194" name="Picture 2" descr="钩沉| 自愿葬身中国的传教士：赫士-基督时报-基督教资讯平台">
            <a:extLst>
              <a:ext uri="{FF2B5EF4-FFF2-40B4-BE49-F238E27FC236}">
                <a16:creationId xmlns:a16="http://schemas.microsoft.com/office/drawing/2014/main" id="{A2BB8F61-4CF9-EDD9-CD53-31971E5E4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034" y="1607814"/>
            <a:ext cx="7929966" cy="525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733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B080A-FFCB-0300-A188-85EA5CE2B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F67B60-0FB9-1C37-D0E8-C36122243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本土布道家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06E3BC-829D-5EEA-1154-71AB58C431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348" y="1853248"/>
            <a:ext cx="3557728" cy="4195481"/>
          </a:xfrm>
        </p:spPr>
        <p:txBody>
          <a:bodyPr>
            <a:normAutofit/>
          </a:bodyPr>
          <a:lstStyle/>
          <a:p>
            <a:r>
              <a:rPr kumimoji="1" lang="zh-CN" altLang="en-US" sz="3200" dirty="0"/>
              <a:t>宋尚节强调悔改</a:t>
            </a:r>
            <a:endParaRPr kumimoji="1" lang="en-US" altLang="zh-CN" sz="3200" dirty="0"/>
          </a:p>
          <a:p>
            <a:r>
              <a:rPr kumimoji="1" lang="zh-CN" altLang="en-US" sz="3200" dirty="0"/>
              <a:t>王明道强调重生</a:t>
            </a:r>
          </a:p>
          <a:p>
            <a:r>
              <a:rPr kumimoji="1" lang="zh-CN" altLang="en-US" sz="3200" dirty="0"/>
              <a:t>王明道讲道德</a:t>
            </a:r>
            <a:endParaRPr kumimoji="1" lang="en-US" altLang="zh-CN" sz="3200" dirty="0"/>
          </a:p>
          <a:p>
            <a:r>
              <a:rPr kumimoji="1" lang="zh-CN" altLang="en-US" sz="3200" dirty="0"/>
              <a:t>倪柝声讲道路</a:t>
            </a:r>
            <a:endParaRPr kumimoji="1" lang="en-US" altLang="zh-CN" sz="3200" dirty="0"/>
          </a:p>
          <a:p>
            <a:r>
              <a:rPr kumimoji="1" lang="zh-CN" altLang="en-US" sz="3200" dirty="0"/>
              <a:t>贾玉铭讲道理</a:t>
            </a:r>
          </a:p>
        </p:txBody>
      </p:sp>
      <p:pic>
        <p:nvPicPr>
          <p:cNvPr id="9218" name="Picture 2" descr="宇宙光全人關懷網- 九十年來">
            <a:extLst>
              <a:ext uri="{FF2B5EF4-FFF2-40B4-BE49-F238E27FC236}">
                <a16:creationId xmlns:a16="http://schemas.microsoft.com/office/drawing/2014/main" id="{371D62BD-8E7F-A447-F96F-84B71C864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075" y="1193568"/>
            <a:ext cx="8299966" cy="566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8577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49305-9C44-CAA4-680B-37B2C36E4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177C1C-5D7B-CFEE-46D9-F5A244532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三自运动开始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3C3192-9D2D-59C3-80AC-E111653D1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052" y="1331259"/>
            <a:ext cx="8946541" cy="5163669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zh-CN" sz="3200" dirty="0"/>
              <a:t>1950</a:t>
            </a:r>
            <a:r>
              <a:rPr kumimoji="1" lang="zh-CN" altLang="en-US" sz="3200" dirty="0"/>
              <a:t>年：</a:t>
            </a:r>
            <a:endParaRPr kumimoji="1" lang="en-US" altLang="zh-CN" sz="3200" dirty="0"/>
          </a:p>
          <a:p>
            <a:pPr lvl="1"/>
            <a:r>
              <a:rPr kumimoji="1" lang="zh-CN" altLang="en-US" sz="3000" dirty="0"/>
              <a:t>划清界限</a:t>
            </a:r>
            <a:endParaRPr kumimoji="1" lang="en-US" altLang="zh-CN" sz="3000" dirty="0"/>
          </a:p>
          <a:p>
            <a:pPr lvl="1"/>
            <a:r>
              <a:rPr kumimoji="1" lang="zh-CN" altLang="en-US" sz="3000" dirty="0"/>
              <a:t>清查队伍</a:t>
            </a:r>
            <a:endParaRPr kumimoji="1" lang="en-US" altLang="zh-CN" sz="3000" dirty="0"/>
          </a:p>
          <a:p>
            <a:pPr lvl="1"/>
            <a:r>
              <a:rPr kumimoji="1" lang="zh-CN" altLang="en-US" sz="3000" dirty="0"/>
              <a:t>限制活动</a:t>
            </a:r>
            <a:endParaRPr kumimoji="1" lang="en-US" altLang="zh-CN" sz="3000" dirty="0"/>
          </a:p>
          <a:p>
            <a:r>
              <a:rPr kumimoji="1" lang="zh-CN" altLang="en-US" sz="3200" dirty="0"/>
              <a:t>落花吴耀宗</a:t>
            </a:r>
            <a:endParaRPr kumimoji="1" lang="en-US" altLang="zh-CN" sz="3200" dirty="0"/>
          </a:p>
          <a:p>
            <a:r>
              <a:rPr kumimoji="1" lang="zh-CN" altLang="en-US" sz="3200" dirty="0"/>
              <a:t>打击对象：</a:t>
            </a:r>
            <a:endParaRPr kumimoji="1" lang="en-US" altLang="zh-CN" sz="3200" dirty="0"/>
          </a:p>
          <a:p>
            <a:pPr lvl="1"/>
            <a:r>
              <a:rPr kumimoji="1" lang="zh-CN" altLang="en-US" sz="2800" dirty="0"/>
              <a:t>神秘范儿的倪柝声</a:t>
            </a:r>
          </a:p>
          <a:p>
            <a:pPr lvl="1"/>
            <a:r>
              <a:rPr kumimoji="1" lang="zh-CN" altLang="en-US" sz="2800" dirty="0"/>
              <a:t>狂热范儿的宋尚节</a:t>
            </a:r>
            <a:endParaRPr kumimoji="1" lang="en-US" altLang="zh-CN" sz="2800" dirty="0"/>
          </a:p>
          <a:p>
            <a:pPr lvl="1"/>
            <a:r>
              <a:rPr kumimoji="1" lang="zh-CN" altLang="en-US" sz="2800" dirty="0"/>
              <a:t>公社范儿的敬奠瀛</a:t>
            </a:r>
            <a:endParaRPr kumimoji="1" lang="en-US" altLang="zh-CN" sz="2800" dirty="0"/>
          </a:p>
          <a:p>
            <a:pPr lvl="1"/>
            <a:r>
              <a:rPr kumimoji="1" lang="zh-CN" altLang="en-US" sz="2800" dirty="0"/>
              <a:t>独立范儿的王明道</a:t>
            </a:r>
            <a:endParaRPr kumimoji="1" lang="en-US" altLang="zh-CN" sz="2800" dirty="0"/>
          </a:p>
          <a:p>
            <a:r>
              <a:rPr kumimoji="1" lang="zh-CN" altLang="en-US" sz="3200" dirty="0"/>
              <a:t>影响：</a:t>
            </a:r>
            <a:endParaRPr kumimoji="1" lang="en-US" altLang="zh-CN" sz="3200" dirty="0"/>
          </a:p>
          <a:p>
            <a:r>
              <a:rPr kumimoji="1" lang="zh-CN" altLang="en-US" sz="3200" dirty="0"/>
              <a:t>生存第一，自我降维</a:t>
            </a:r>
            <a:endParaRPr kumimoji="1" lang="en-US" altLang="zh-CN" sz="3200" dirty="0"/>
          </a:p>
        </p:txBody>
      </p:sp>
      <p:pic>
        <p:nvPicPr>
          <p:cNvPr id="5122" name="Picture 2" descr="四版《射雕英传》中的东邪西毒，南帝北丐哪版最经典">
            <a:extLst>
              <a:ext uri="{FF2B5EF4-FFF2-40B4-BE49-F238E27FC236}">
                <a16:creationId xmlns:a16="http://schemas.microsoft.com/office/drawing/2014/main" id="{16BFE812-3FB1-D4F2-325E-1DD97F42A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472" y="363072"/>
            <a:ext cx="5642257" cy="618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833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D0784A-FEFE-05B0-B2D0-0FBB24A31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9517A3-88CA-E705-25D7-791A010CB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王明道的跌倒与复兴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AB05E1E-5E10-4457-AC72-6EDFB77BB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853248"/>
            <a:ext cx="6745288" cy="4757102"/>
          </a:xfrm>
        </p:spPr>
        <p:txBody>
          <a:bodyPr>
            <a:normAutofit/>
          </a:bodyPr>
          <a:lstStyle/>
          <a:p>
            <a:r>
              <a:rPr kumimoji="1" lang="en-US" altLang="zh-CN" sz="3600" dirty="0"/>
              <a:t>《</a:t>
            </a:r>
            <a:r>
              <a:rPr kumimoji="1" lang="zh-CN" altLang="en-US" sz="3600" dirty="0"/>
              <a:t>我们是为了信仰</a:t>
            </a:r>
            <a:r>
              <a:rPr kumimoji="1" lang="en-US" altLang="zh-CN" sz="3600" dirty="0"/>
              <a:t>》</a:t>
            </a:r>
          </a:p>
          <a:p>
            <a:r>
              <a:rPr kumimoji="1" lang="en-US" altLang="zh-CN" sz="3600" dirty="0"/>
              <a:t>《</a:t>
            </a:r>
            <a:r>
              <a:rPr kumimoji="1" lang="zh-CN" altLang="en-US" sz="3600" dirty="0"/>
              <a:t>人子被卖在罪人手里了</a:t>
            </a:r>
            <a:r>
              <a:rPr kumimoji="1" lang="en-US" altLang="zh-CN" sz="3600" dirty="0"/>
              <a:t>》</a:t>
            </a:r>
          </a:p>
          <a:p>
            <a:r>
              <a:rPr kumimoji="1" lang="en-US" altLang="zh-CN" sz="3600" dirty="0"/>
              <a:t>《</a:t>
            </a:r>
            <a:r>
              <a:rPr kumimoji="1" lang="zh-CN" altLang="en-US" sz="3600" dirty="0"/>
              <a:t>一切全完了</a:t>
            </a:r>
            <a:r>
              <a:rPr kumimoji="1" lang="en-US" altLang="zh-CN" sz="3600" dirty="0"/>
              <a:t>》</a:t>
            </a:r>
          </a:p>
          <a:p>
            <a:r>
              <a:rPr kumimoji="1" lang="zh-CN" altLang="en-US" sz="3600" dirty="0"/>
              <a:t>第二次入狱</a:t>
            </a:r>
            <a:endParaRPr kumimoji="1" lang="en-US" altLang="zh-CN" sz="3600" dirty="0"/>
          </a:p>
          <a:p>
            <a:r>
              <a:rPr kumimoji="1" lang="zh-CN" altLang="en-US" sz="3600" dirty="0"/>
              <a:t>推荐阅读：</a:t>
            </a:r>
            <a:endParaRPr kumimoji="1" lang="en-US" altLang="zh-CN" sz="3600" dirty="0"/>
          </a:p>
          <a:p>
            <a:r>
              <a:rPr kumimoji="1" lang="en-US" altLang="zh-CN" sz="3600" dirty="0"/>
              <a:t>《</a:t>
            </a:r>
            <a:r>
              <a:rPr kumimoji="1" lang="zh-CN" altLang="en-US" sz="3600" dirty="0"/>
              <a:t>叛教者</a:t>
            </a:r>
            <a:r>
              <a:rPr kumimoji="1" lang="en-US" altLang="zh-CN" sz="3600" dirty="0"/>
              <a:t>》</a:t>
            </a:r>
            <a:r>
              <a:rPr kumimoji="1" lang="zh-CN" altLang="en-US" sz="3600" dirty="0"/>
              <a:t>、</a:t>
            </a:r>
            <a:r>
              <a:rPr kumimoji="1" lang="en-US" altLang="zh-CN" sz="3600" dirty="0"/>
              <a:t>《</a:t>
            </a:r>
            <a:r>
              <a:rPr kumimoji="1" lang="zh-CN" altLang="en-US" sz="3600" dirty="0"/>
              <a:t>又四十年</a:t>
            </a:r>
            <a:r>
              <a:rPr kumimoji="1" lang="en-US" altLang="zh-CN" sz="3600" dirty="0"/>
              <a:t>》</a:t>
            </a:r>
            <a:endParaRPr kumimoji="1" lang="zh-CN" altLang="en-US" sz="3600" dirty="0"/>
          </a:p>
        </p:txBody>
      </p:sp>
      <p:pic>
        <p:nvPicPr>
          <p:cNvPr id="10242" name="Picture 2" descr="基道BOOKFINDER - 又四十年">
            <a:extLst>
              <a:ext uri="{FF2B5EF4-FFF2-40B4-BE49-F238E27FC236}">
                <a16:creationId xmlns:a16="http://schemas.microsoft.com/office/drawing/2014/main" id="{E9A177EB-5535-C9BD-B683-0F9F6212E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187" y="0"/>
            <a:ext cx="48498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86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B14170-57F6-F07E-5464-33ECBD7A2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C75D35-517D-3897-D78F-4E8C890F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改开之后的复兴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C8AA7D-C1DE-55AB-5CDD-41B10A24D7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3200" dirty="0"/>
              <a:t>五大团队：河南南阳方城、唐河；安徽阜阳颍上、利辛；温州。</a:t>
            </a:r>
            <a:endParaRPr kumimoji="1" lang="en-US" altLang="zh-CN" sz="3200" dirty="0"/>
          </a:p>
          <a:p>
            <a:r>
              <a:rPr kumimoji="1" lang="zh-CN" altLang="en-US" sz="3200" dirty="0"/>
              <a:t>教会史的奇迹</a:t>
            </a:r>
            <a:endParaRPr kumimoji="1" lang="en-US" altLang="zh-CN" sz="3200" dirty="0"/>
          </a:p>
          <a:p>
            <a:r>
              <a:rPr kumimoji="1" lang="zh-CN" altLang="en-US" sz="3200" dirty="0"/>
              <a:t>农村教会</a:t>
            </a:r>
          </a:p>
          <a:p>
            <a:r>
              <a:rPr kumimoji="1" lang="zh-CN" altLang="en-US" sz="3200" dirty="0"/>
              <a:t>海归人士</a:t>
            </a:r>
          </a:p>
          <a:p>
            <a:r>
              <a:rPr kumimoji="1" lang="zh-CN" altLang="en-US" sz="3200" dirty="0"/>
              <a:t>校园团契</a:t>
            </a:r>
          </a:p>
          <a:p>
            <a:r>
              <a:rPr kumimoji="1" lang="zh-CN" altLang="en-US" sz="3200" dirty="0"/>
              <a:t>归正运动：神学，建制，教育，公共</a:t>
            </a:r>
          </a:p>
        </p:txBody>
      </p:sp>
    </p:spTree>
    <p:extLst>
      <p:ext uri="{BB962C8B-B14F-4D97-AF65-F5344CB8AC3E}">
        <p14:creationId xmlns:p14="http://schemas.microsoft.com/office/powerpoint/2010/main" val="27758498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B4E30-F2AA-01AA-7A2C-A04BB8B6C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0681AF-183A-F134-AD0A-B6801B21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129</a:t>
            </a:r>
            <a:r>
              <a:rPr kumimoji="1" lang="zh-CN" altLang="en-US" dirty="0"/>
              <a:t>至今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EB0D3F-32CB-3AF4-5134-11E7CBFBE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3" y="2052918"/>
            <a:ext cx="2631780" cy="4195481"/>
          </a:xfrm>
        </p:spPr>
        <p:txBody>
          <a:bodyPr>
            <a:norm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</a:rPr>
              <a:t>稳行高处</a:t>
            </a:r>
            <a:endParaRPr kumimoji="1" lang="en-US" altLang="zh-CN" sz="3600" b="1" dirty="0">
              <a:solidFill>
                <a:srgbClr val="FF0000"/>
              </a:solidFill>
            </a:endParaRPr>
          </a:p>
          <a:p>
            <a:r>
              <a:rPr kumimoji="1" lang="zh-CN" altLang="en-US" sz="3600" dirty="0"/>
              <a:t>公开敬拜</a:t>
            </a:r>
          </a:p>
          <a:p>
            <a:r>
              <a:rPr kumimoji="1" lang="zh-CN" altLang="en-US" sz="3600" dirty="0"/>
              <a:t>高教会观</a:t>
            </a:r>
          </a:p>
          <a:p>
            <a:r>
              <a:rPr kumimoji="1" lang="zh-CN" altLang="en-US" sz="3600" dirty="0"/>
              <a:t>国度异象</a:t>
            </a:r>
          </a:p>
          <a:p>
            <a:r>
              <a:rPr kumimoji="1" lang="zh-CN" altLang="en-US" sz="3600" dirty="0"/>
              <a:t>文化使命</a:t>
            </a:r>
          </a:p>
          <a:p>
            <a:r>
              <a:rPr kumimoji="1" lang="zh-CN" altLang="en-US" sz="3600" dirty="0"/>
              <a:t>全面归正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133C10A2-8015-C591-9D41-D35D24138056}"/>
              </a:ext>
            </a:extLst>
          </p:cNvPr>
          <p:cNvSpPr txBox="1">
            <a:spLocks/>
          </p:cNvSpPr>
          <p:nvPr/>
        </p:nvSpPr>
        <p:spPr>
          <a:xfrm>
            <a:off x="4608165" y="816929"/>
            <a:ext cx="7123704" cy="6041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kumimoji="1" lang="zh-CN" altLang="en-US" sz="2800" b="1" dirty="0">
                <a:solidFill>
                  <a:srgbClr val="FF0000"/>
                </a:solidFill>
              </a:rPr>
              <a:t>自我降维</a:t>
            </a:r>
            <a:endParaRPr kumimoji="1" lang="en-US" altLang="zh-CN" sz="2800" b="1" dirty="0">
              <a:solidFill>
                <a:srgbClr val="FF0000"/>
              </a:solidFill>
            </a:endParaRPr>
          </a:p>
          <a:p>
            <a:r>
              <a:rPr kumimoji="1" lang="zh-CN" altLang="en-US" sz="2800" dirty="0"/>
              <a:t>位格相交</a:t>
            </a:r>
            <a:r>
              <a:rPr kumimoji="1" lang="en-US" altLang="zh-CN" sz="2800" dirty="0"/>
              <a:t>——</a:t>
            </a:r>
            <a:r>
              <a:rPr kumimoji="1" lang="zh-CN" altLang="en-US" sz="2800" dirty="0"/>
              <a:t>账号互关</a:t>
            </a:r>
          </a:p>
          <a:p>
            <a:r>
              <a:rPr kumimoji="1" lang="zh-CN" altLang="en-US" sz="2800" dirty="0"/>
              <a:t>线下共同体</a:t>
            </a:r>
            <a:r>
              <a:rPr kumimoji="1" lang="en-US" altLang="zh-CN" sz="2800" dirty="0"/>
              <a:t>——</a:t>
            </a:r>
            <a:r>
              <a:rPr kumimoji="1" lang="zh-CN" altLang="en-US" sz="2800" dirty="0"/>
              <a:t>线上数字人</a:t>
            </a:r>
          </a:p>
          <a:p>
            <a:r>
              <a:rPr kumimoji="1" lang="zh-CN" altLang="en-US" sz="2800" dirty="0"/>
              <a:t>家庭、小组为核心</a:t>
            </a:r>
            <a:r>
              <a:rPr kumimoji="1" lang="en-US" altLang="zh-CN" sz="2800" dirty="0"/>
              <a:t>——</a:t>
            </a:r>
            <a:r>
              <a:rPr kumimoji="1" lang="zh-CN" altLang="en-US" sz="2800" dirty="0"/>
              <a:t>群组、直播为核心</a:t>
            </a:r>
          </a:p>
          <a:p>
            <a:r>
              <a:rPr kumimoji="1" lang="zh-CN" altLang="en-US" sz="2800" dirty="0"/>
              <a:t>圣约化</a:t>
            </a:r>
            <a:r>
              <a:rPr kumimoji="1" lang="en-US" altLang="zh-CN" sz="2800" dirty="0"/>
              <a:t>——</a:t>
            </a:r>
            <a:r>
              <a:rPr kumimoji="1" lang="zh-CN" altLang="en-US" sz="2800" dirty="0"/>
              <a:t>自由化</a:t>
            </a:r>
          </a:p>
          <a:p>
            <a:r>
              <a:rPr kumimoji="1" lang="zh-CN" altLang="en-US" sz="2800" dirty="0"/>
              <a:t>社区化</a:t>
            </a:r>
            <a:r>
              <a:rPr kumimoji="1" lang="en-US" altLang="zh-CN" sz="2800" dirty="0"/>
              <a:t>——</a:t>
            </a:r>
            <a:r>
              <a:rPr kumimoji="1" lang="zh-CN" altLang="en-US" sz="2800" dirty="0"/>
              <a:t>个人化</a:t>
            </a:r>
          </a:p>
          <a:p>
            <a:r>
              <a:rPr kumimoji="1" lang="zh-CN" altLang="en-US" sz="2800" dirty="0"/>
              <a:t>具体化</a:t>
            </a:r>
            <a:r>
              <a:rPr kumimoji="1" lang="en-US" altLang="zh-CN" sz="2800" dirty="0"/>
              <a:t>——</a:t>
            </a:r>
            <a:r>
              <a:rPr kumimoji="1" lang="zh-CN" altLang="en-US" sz="2800" dirty="0"/>
              <a:t>虚无化</a:t>
            </a:r>
          </a:p>
          <a:p>
            <a:r>
              <a:rPr kumimoji="1" lang="zh-CN" altLang="en-US" sz="2800" dirty="0"/>
              <a:t>秩序化</a:t>
            </a:r>
            <a:r>
              <a:rPr kumimoji="1" lang="en-US" altLang="zh-CN" sz="2800" dirty="0"/>
              <a:t>——</a:t>
            </a:r>
            <a:r>
              <a:rPr kumimoji="1" lang="zh-CN" altLang="en-US" sz="2800" dirty="0"/>
              <a:t>朋克化</a:t>
            </a:r>
          </a:p>
          <a:p>
            <a:r>
              <a:rPr kumimoji="1" lang="zh-CN" altLang="en-US" sz="2800" dirty="0"/>
              <a:t>赛博朋克：</a:t>
            </a:r>
          </a:p>
          <a:p>
            <a:r>
              <a:rPr kumimoji="1" lang="zh-CN" altLang="en-US" sz="2800" dirty="0"/>
              <a:t>高级科技，低端生活，反权柄，反秩序</a:t>
            </a:r>
          </a:p>
        </p:txBody>
      </p:sp>
    </p:spTree>
    <p:extLst>
      <p:ext uri="{BB962C8B-B14F-4D97-AF65-F5344CB8AC3E}">
        <p14:creationId xmlns:p14="http://schemas.microsoft.com/office/powerpoint/2010/main" val="34407109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780C9-6FDA-DE67-E894-A3C16CCD0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何去何从？以史为鉴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0BB7C76-867B-B1EC-327A-BA043E99C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243" y="1538568"/>
            <a:ext cx="6557657" cy="5147982"/>
          </a:xfrm>
        </p:spPr>
        <p:txBody>
          <a:bodyPr>
            <a:normAutofit fontScale="85000" lnSpcReduction="20000"/>
          </a:bodyPr>
          <a:lstStyle/>
          <a:p>
            <a:r>
              <a:rPr kumimoji="1" lang="zh-CN" altLang="en-US" sz="3200" dirty="0"/>
              <a:t>华人入华（崇拜权贵）</a:t>
            </a:r>
            <a:endParaRPr kumimoji="1" lang="en-US" altLang="zh-CN" sz="3200" dirty="0"/>
          </a:p>
          <a:p>
            <a:r>
              <a:rPr kumimoji="1" lang="zh-CN" altLang="en-US" sz="3200" dirty="0"/>
              <a:t>景教入华（依附权贵）</a:t>
            </a:r>
            <a:endParaRPr kumimoji="1" lang="en-US" altLang="zh-CN" sz="3200" dirty="0"/>
          </a:p>
          <a:p>
            <a:r>
              <a:rPr kumimoji="1" lang="zh-CN" altLang="en-US" sz="3200" dirty="0"/>
              <a:t>异教入华（天生权贵）</a:t>
            </a:r>
            <a:endParaRPr kumimoji="1" lang="en-US" altLang="zh-CN" sz="3200" dirty="0"/>
          </a:p>
          <a:p>
            <a:r>
              <a:rPr kumimoji="1" lang="zh-CN" altLang="en-US" sz="3200" dirty="0"/>
              <a:t>利子入华（收编权贵）</a:t>
            </a:r>
            <a:endParaRPr kumimoji="1" lang="en-US" altLang="zh-CN" sz="3200" dirty="0"/>
          </a:p>
          <a:p>
            <a:r>
              <a:rPr kumimoji="1" lang="zh-CN" altLang="en-US" sz="3200" dirty="0"/>
              <a:t>新教入华</a:t>
            </a:r>
            <a:endParaRPr kumimoji="1" lang="en-US" altLang="zh-CN" sz="3200" dirty="0"/>
          </a:p>
          <a:p>
            <a:pPr lvl="1"/>
            <a:r>
              <a:rPr kumimoji="1" lang="zh-CN" altLang="en-US" sz="2800" dirty="0"/>
              <a:t>马礼逊，倪惟思，裨治文，狄考文</a:t>
            </a:r>
            <a:r>
              <a:rPr kumimoji="1" lang="en-US" altLang="zh-CN" sz="2800" dirty="0"/>
              <a:t>……</a:t>
            </a:r>
          </a:p>
          <a:p>
            <a:pPr lvl="1"/>
            <a:r>
              <a:rPr kumimoji="1" lang="zh-CN" altLang="en-US" sz="2800" dirty="0"/>
              <a:t>郭实猎，罗孝全，洪秀全，义和团</a:t>
            </a:r>
            <a:r>
              <a:rPr kumimoji="1" lang="en-US" altLang="zh-CN" sz="2800" dirty="0"/>
              <a:t>……</a:t>
            </a:r>
          </a:p>
          <a:p>
            <a:pPr lvl="1"/>
            <a:r>
              <a:rPr kumimoji="1" lang="zh-CN" altLang="en-US" sz="2800" dirty="0"/>
              <a:t>新文化运动，非基运动，三自运动</a:t>
            </a:r>
            <a:endParaRPr kumimoji="1" lang="en-US" altLang="zh-CN" sz="2800" dirty="0"/>
          </a:p>
          <a:p>
            <a:pPr lvl="1"/>
            <a:r>
              <a:rPr kumimoji="1" lang="zh-CN" altLang="en-US" sz="2800" dirty="0"/>
              <a:t>东西南北中，天路圣子通？</a:t>
            </a:r>
            <a:endParaRPr kumimoji="1" lang="en-US" altLang="zh-CN" sz="2800" dirty="0"/>
          </a:p>
          <a:p>
            <a:pPr lvl="1"/>
            <a:r>
              <a:rPr kumimoji="1" lang="zh-CN" altLang="en-US" sz="2800" dirty="0"/>
              <a:t>从农村基要派家庭教会到城市改革宗家庭教会</a:t>
            </a:r>
            <a:endParaRPr kumimoji="1" lang="en-US" altLang="zh-CN" sz="2800" dirty="0"/>
          </a:p>
          <a:p>
            <a:r>
              <a:rPr kumimoji="1" lang="zh-CN" altLang="en-US" sz="3400" dirty="0"/>
              <a:t>横宣纵宣，天国使命</a:t>
            </a:r>
          </a:p>
          <a:p>
            <a:pPr lvl="1"/>
            <a:endParaRPr kumimoji="1" lang="zh-CN" altLang="en-US" sz="3200" dirty="0"/>
          </a:p>
        </p:txBody>
      </p:sp>
      <p:pic>
        <p:nvPicPr>
          <p:cNvPr id="11266" name="Picture 2" descr="温州一基督教堂遭盗拆数十信徒周日废墟上祷告— 普通话主页">
            <a:extLst>
              <a:ext uri="{FF2B5EF4-FFF2-40B4-BE49-F238E27FC236}">
                <a16:creationId xmlns:a16="http://schemas.microsoft.com/office/drawing/2014/main" id="{E5F3A839-E112-27FD-2B0F-244D0DEB7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487" y="0"/>
            <a:ext cx="51165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920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EC100D-39FB-3C92-B2BC-02488CA3A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郭实猎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9C35FF-C8FA-4F01-D784-177BC3F24D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普鲁士（德国）人；语言天才；中文著作</a:t>
            </a:r>
            <a:r>
              <a:rPr kumimoji="1" lang="en-US" altLang="zh-CN" dirty="0"/>
              <a:t>61</a:t>
            </a:r>
            <a:r>
              <a:rPr kumimoji="1" lang="zh-CN" altLang="en-US" dirty="0"/>
              <a:t>本、英文著作</a:t>
            </a:r>
            <a:r>
              <a:rPr kumimoji="1" lang="en-US" altLang="zh-CN" dirty="0"/>
              <a:t>9</a:t>
            </a:r>
            <a:r>
              <a:rPr kumimoji="1" lang="zh-CN" altLang="en-US" dirty="0"/>
              <a:t>本、德文著作</a:t>
            </a:r>
            <a:r>
              <a:rPr kumimoji="1" lang="en-US" altLang="zh-CN" dirty="0"/>
              <a:t>7</a:t>
            </a:r>
            <a:r>
              <a:rPr kumimoji="1" lang="zh-CN" altLang="en-US" dirty="0"/>
              <a:t>本、荷兰文著作</a:t>
            </a:r>
            <a:r>
              <a:rPr kumimoji="1" lang="en-US" altLang="zh-CN" dirty="0"/>
              <a:t>5</a:t>
            </a:r>
            <a:r>
              <a:rPr kumimoji="1" lang="zh-CN" altLang="en-US" dirty="0"/>
              <a:t>本、日文著作两本、暹罗文著作</a:t>
            </a:r>
            <a:r>
              <a:rPr kumimoji="1" lang="en-US" altLang="zh-CN" dirty="0"/>
              <a:t>1</a:t>
            </a:r>
            <a:r>
              <a:rPr kumimoji="1" lang="zh-CN" altLang="en-US" dirty="0"/>
              <a:t>本。</a:t>
            </a:r>
            <a:endParaRPr kumimoji="1" lang="en-US" altLang="zh-CN" dirty="0"/>
          </a:p>
          <a:p>
            <a:r>
              <a:rPr kumimoji="1" lang="en-US" altLang="zh-CN" dirty="0"/>
              <a:t>1826</a:t>
            </a:r>
            <a:r>
              <a:rPr kumimoji="1" lang="zh-CN" altLang="en-US" dirty="0"/>
              <a:t>年按立，被荷兰传教会差派来亚洲，</a:t>
            </a:r>
            <a:r>
              <a:rPr kumimoji="1" lang="en-US" altLang="zh-CN" dirty="0"/>
              <a:t>1829</a:t>
            </a:r>
            <a:r>
              <a:rPr kumimoji="1" lang="zh-CN" altLang="en-US" dirty="0"/>
              <a:t>年成为独立传教士</a:t>
            </a:r>
            <a:endParaRPr kumimoji="1" lang="en-US" altLang="zh-CN" dirty="0"/>
          </a:p>
          <a:p>
            <a:r>
              <a:rPr kumimoji="1" lang="en-US" altLang="zh-CN" dirty="0"/>
              <a:t>《</a:t>
            </a:r>
            <a:r>
              <a:rPr kumimoji="1" lang="zh-CN" altLang="en-US" dirty="0"/>
              <a:t>中国沿海三次游历记</a:t>
            </a:r>
            <a:r>
              <a:rPr kumimoji="1" lang="en-US" altLang="zh-CN" dirty="0"/>
              <a:t>》</a:t>
            </a:r>
          </a:p>
          <a:p>
            <a:r>
              <a:rPr kumimoji="1" lang="zh-CN" altLang="en-US" dirty="0"/>
              <a:t>鸦片船；福汉会（培训华人，传教发书；金钱吸引，快速发展）；</a:t>
            </a:r>
            <a:endParaRPr kumimoji="1" lang="en-US" altLang="zh-CN" dirty="0"/>
          </a:p>
          <a:p>
            <a:r>
              <a:rPr kumimoji="1" lang="en-US" altLang="zh-CN" dirty="0"/>
              <a:t>《</a:t>
            </a:r>
            <a:r>
              <a:rPr kumimoji="1" lang="zh-CN" altLang="en-US" dirty="0"/>
              <a:t>新遗诏书</a:t>
            </a:r>
            <a:r>
              <a:rPr kumimoji="1" lang="en-US" altLang="zh-CN" dirty="0"/>
              <a:t>》</a:t>
            </a:r>
            <a:r>
              <a:rPr kumimoji="1" lang="zh-CN" altLang="en-US" dirty="0"/>
              <a:t>（太平天国官方认定版本）</a:t>
            </a:r>
            <a:endParaRPr kumimoji="1" lang="en-US" altLang="zh-CN" dirty="0"/>
          </a:p>
          <a:p>
            <a:r>
              <a:rPr kumimoji="1" lang="zh-CN" altLang="en-US" dirty="0"/>
              <a:t>移植武夷山茶叶至印度大吉岭；鸦片、茶、咖啡的隐秘关系</a:t>
            </a:r>
            <a:endParaRPr kumimoji="1" lang="en-US" altLang="zh-CN" dirty="0"/>
          </a:p>
          <a:p>
            <a:r>
              <a:rPr kumimoji="1" lang="zh-CN" altLang="en-US" dirty="0"/>
              <a:t>宁波知府郭爷；参与</a:t>
            </a:r>
            <a:r>
              <a:rPr kumimoji="1" lang="en-US" altLang="zh-CN" dirty="0"/>
              <a:t>《</a:t>
            </a:r>
            <a:r>
              <a:rPr kumimoji="1" lang="zh-CN" altLang="en-US" dirty="0"/>
              <a:t>南京条约</a:t>
            </a:r>
            <a:r>
              <a:rPr kumimoji="1" lang="en-US" altLang="zh-CN" dirty="0"/>
              <a:t>》</a:t>
            </a:r>
            <a:r>
              <a:rPr kumimoji="1" lang="zh-CN" altLang="en-US" dirty="0"/>
              <a:t>起草与制定</a:t>
            </a:r>
            <a:endParaRPr kumimoji="1" lang="en-US" altLang="zh-CN" dirty="0"/>
          </a:p>
          <a:p>
            <a:r>
              <a:rPr kumimoji="1" lang="zh-CN" altLang="en-US" dirty="0"/>
              <a:t>创立中国传教会</a:t>
            </a:r>
            <a:r>
              <a:rPr kumimoji="1" lang="en-US" altLang="zh-CN" dirty="0"/>
              <a:t>——</a:t>
            </a:r>
            <a:r>
              <a:rPr kumimoji="1" lang="zh-CN" altLang="en-US" dirty="0"/>
              <a:t>在伦敦招募到戴德生</a:t>
            </a:r>
            <a:r>
              <a:rPr kumimoji="1" lang="en-US" altLang="zh-CN" dirty="0"/>
              <a:t>——</a:t>
            </a:r>
            <a:r>
              <a:rPr kumimoji="1" lang="zh-CN" altLang="en-US" dirty="0"/>
              <a:t>中国内地会</a:t>
            </a:r>
          </a:p>
        </p:txBody>
      </p:sp>
    </p:spTree>
    <p:extLst>
      <p:ext uri="{BB962C8B-B14F-4D97-AF65-F5344CB8AC3E}">
        <p14:creationId xmlns:p14="http://schemas.microsoft.com/office/powerpoint/2010/main" val="3387220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9ACB96-E5D1-848D-ED83-2BA171AFE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罗孝全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017B77-08BB-5B02-2075-6396C1BEF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3" y="2052918"/>
            <a:ext cx="5158002" cy="4195481"/>
          </a:xfrm>
        </p:spPr>
        <p:txBody>
          <a:bodyPr>
            <a:normAutofit fontScale="77500" lnSpcReduction="20000"/>
          </a:bodyPr>
          <a:lstStyle/>
          <a:p>
            <a:r>
              <a:rPr kumimoji="1" lang="zh-CN" altLang="en-US" sz="3200" dirty="0"/>
              <a:t>美国人，性情古怪的独立传道人；郭实猎助手</a:t>
            </a:r>
            <a:endParaRPr kumimoji="1" lang="en-US" altLang="zh-CN" sz="3200" dirty="0"/>
          </a:p>
          <a:p>
            <a:r>
              <a:rPr kumimoji="1" lang="zh-CN" altLang="en-US" sz="3200" dirty="0"/>
              <a:t>渴望宣教，美国浸信会评审委员会集体不同意</a:t>
            </a:r>
            <a:endParaRPr kumimoji="1" lang="en-US" altLang="zh-CN" sz="3200" dirty="0"/>
          </a:p>
          <a:p>
            <a:r>
              <a:rPr kumimoji="1" lang="zh-CN" altLang="en-US" sz="3200" dirty="0"/>
              <a:t>罗氏基金会；密西西比谷地中国传道会</a:t>
            </a:r>
            <a:endParaRPr kumimoji="1" lang="en-US" altLang="zh-CN" sz="3200" dirty="0"/>
          </a:p>
          <a:p>
            <a:r>
              <a:rPr kumimoji="1" lang="zh-CN" altLang="en-US" sz="3200" dirty="0"/>
              <a:t>不断被“排挤”，辗转来到广州</a:t>
            </a:r>
            <a:endParaRPr kumimoji="1" lang="en-US" altLang="zh-CN" sz="3200" dirty="0"/>
          </a:p>
          <a:p>
            <a:r>
              <a:rPr kumimoji="1" lang="zh-CN" altLang="en-US" sz="3200" dirty="0"/>
              <a:t>加入新分离的美南浸信会；娶妻；一年后被除名（见死不救）</a:t>
            </a:r>
            <a:endParaRPr kumimoji="1" lang="en-US" altLang="zh-CN" sz="3200" dirty="0"/>
          </a:p>
          <a:p>
            <a:r>
              <a:rPr kumimoji="1" lang="zh-CN" altLang="en-US" sz="3200" dirty="0"/>
              <a:t>赶走洪秀全；教导洪仁玕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3EB66E9-4D4D-2BB4-B828-3F2E079F8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0928" y="0"/>
            <a:ext cx="5071072" cy="689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01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F90F0C-BE82-3950-86F8-B7465BB00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洪秀全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1ECCB5-2032-ADBC-7DFA-03E993AE6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3" y="2052918"/>
            <a:ext cx="4181609" cy="4195481"/>
          </a:xfrm>
        </p:spPr>
        <p:txBody>
          <a:bodyPr>
            <a:normAutofit/>
          </a:bodyPr>
          <a:lstStyle/>
          <a:p>
            <a:r>
              <a:rPr kumimoji="1" lang="zh-CN" altLang="en-US" dirty="0"/>
              <a:t>不第秀才；</a:t>
            </a:r>
            <a:r>
              <a:rPr kumimoji="1" lang="en-US" altLang="zh-CN" dirty="0"/>
              <a:t>《</a:t>
            </a:r>
            <a:r>
              <a:rPr kumimoji="1" lang="zh-CN" altLang="en-US" dirty="0"/>
              <a:t>劝世良言</a:t>
            </a:r>
            <a:r>
              <a:rPr kumimoji="1" lang="en-US" altLang="zh-CN" dirty="0"/>
              <a:t>》</a:t>
            </a:r>
            <a:r>
              <a:rPr kumimoji="1" lang="zh-CN" altLang="en-US" dirty="0"/>
              <a:t>；科举蹉跎；大病卧床</a:t>
            </a:r>
            <a:r>
              <a:rPr kumimoji="1" lang="en-US" altLang="zh-CN" dirty="0"/>
              <a:t>40</a:t>
            </a:r>
            <a:r>
              <a:rPr kumimoji="1" lang="zh-CN" altLang="en-US" dirty="0"/>
              <a:t>天后见异象</a:t>
            </a:r>
            <a:endParaRPr kumimoji="1" lang="en-US" altLang="zh-CN" dirty="0"/>
          </a:p>
          <a:p>
            <a:r>
              <a:rPr kumimoji="1" lang="zh-CN" altLang="en-US" dirty="0"/>
              <a:t>拜上帝会，各阶层都有入会者</a:t>
            </a:r>
            <a:endParaRPr kumimoji="1" lang="en-US" altLang="zh-CN" dirty="0"/>
          </a:p>
          <a:p>
            <a:r>
              <a:rPr kumimoji="1" lang="zh-CN" altLang="en-US" dirty="0"/>
              <a:t>惟愿天下凡间我们兄弟姊妹，跳出邪魔之鬼门，循行上帝之真</a:t>
            </a:r>
            <a:endParaRPr kumimoji="1" lang="en-US" altLang="zh-CN" dirty="0"/>
          </a:p>
          <a:p>
            <a:r>
              <a:rPr kumimoji="1" lang="zh-CN" altLang="en-US" dirty="0"/>
              <a:t>三字经，各种歌谣</a:t>
            </a:r>
            <a:endParaRPr kumimoji="1" lang="en-US" altLang="zh-CN" dirty="0"/>
          </a:p>
          <a:p>
            <a:r>
              <a:rPr kumimoji="1" lang="zh-CN" altLang="en-US" dirty="0"/>
              <a:t>自创仪式：桌，灯，茶，焚，洗</a:t>
            </a:r>
            <a:endParaRPr kumimoji="1" lang="en-US" altLang="zh-CN" dirty="0"/>
          </a:p>
          <a:p>
            <a:r>
              <a:rPr kumimoji="1" lang="zh-CN" altLang="en-US" dirty="0"/>
              <a:t>天父天母，天兄天弟；耶稣上身萧朝贵，圣灵附体杨秀清</a:t>
            </a:r>
            <a:endParaRPr kumimoji="1" lang="en-US" altLang="zh-CN" dirty="0"/>
          </a:p>
          <a:p>
            <a:r>
              <a:rPr kumimoji="1" lang="zh-CN" altLang="en-US" dirty="0"/>
              <a:t>太平天国洪秀全与重洗派闵采尔</a:t>
            </a:r>
          </a:p>
        </p:txBody>
      </p:sp>
      <p:pic>
        <p:nvPicPr>
          <p:cNvPr id="2050" name="Picture 2" descr="洪秀全(太平天国天王,清末农民起义领袖)_搜狗百科">
            <a:extLst>
              <a:ext uri="{FF2B5EF4-FFF2-40B4-BE49-F238E27FC236}">
                <a16:creationId xmlns:a16="http://schemas.microsoft.com/office/drawing/2014/main" id="{CA539816-9343-1298-9076-4E286930E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999" y="2052917"/>
            <a:ext cx="6284483" cy="419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36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977506-81D4-6A88-D005-A0ABC1094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洪秀全与闵采尔</a:t>
            </a:r>
            <a:br>
              <a:rPr kumimoji="1" lang="zh-CN" altLang="en-US" dirty="0"/>
            </a:b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6711937-18BE-3996-BE26-05FD02F189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631" y="1853248"/>
            <a:ext cx="7717958" cy="5004752"/>
          </a:xfrm>
        </p:spPr>
        <p:txBody>
          <a:bodyPr>
            <a:normAutofit lnSpcReduction="10000"/>
          </a:bodyPr>
          <a:lstStyle/>
          <a:p>
            <a:r>
              <a:rPr kumimoji="1" lang="en-US" altLang="zh-CN" sz="2800" dirty="0"/>
              <a:t>1489~1525</a:t>
            </a:r>
            <a:r>
              <a:rPr kumimoji="1" lang="zh-CN" altLang="en-US" sz="2800" dirty="0"/>
              <a:t>，传教士，神学家，革命家</a:t>
            </a:r>
            <a:endParaRPr kumimoji="1" lang="en-US" altLang="zh-CN" sz="2800" dirty="0"/>
          </a:p>
          <a:p>
            <a:r>
              <a:rPr kumimoji="1" lang="zh-CN" altLang="en-US" sz="2800" dirty="0"/>
              <a:t>同时反对新教和旧教；重洗派领袖；</a:t>
            </a:r>
            <a:endParaRPr kumimoji="1" lang="en-US" altLang="zh-CN" sz="2800" dirty="0"/>
          </a:p>
          <a:p>
            <a:r>
              <a:rPr kumimoji="1" lang="zh-CN" altLang="en-US" sz="2800" dirty="0"/>
              <a:t>否定</a:t>
            </a:r>
            <a:r>
              <a:rPr kumimoji="1" lang="en-US" altLang="zh-CN" sz="2800" dirty="0"/>
              <a:t>《</a:t>
            </a:r>
            <a:r>
              <a:rPr kumimoji="1" lang="zh-CN" altLang="en-US" sz="2800" dirty="0"/>
              <a:t>圣经</a:t>
            </a:r>
            <a:r>
              <a:rPr kumimoji="1" lang="en-US" altLang="zh-CN" sz="2800" dirty="0"/>
              <a:t>》</a:t>
            </a:r>
            <a:r>
              <a:rPr kumimoji="1" lang="zh-CN" altLang="en-US" sz="2800" dirty="0"/>
              <a:t>的绝对权威；主要依靠圣灵的工作</a:t>
            </a:r>
            <a:endParaRPr kumimoji="1" lang="en-US" altLang="zh-CN" sz="2800" dirty="0"/>
          </a:p>
          <a:p>
            <a:r>
              <a:rPr kumimoji="1" lang="en-US" altLang="zh-CN" sz="2800" dirty="0"/>
              <a:t>1522</a:t>
            </a:r>
            <a:r>
              <a:rPr kumimoji="1" lang="zh-CN" altLang="en-US" sz="2800" dirty="0"/>
              <a:t>年建立秘密团体，誓言建立地上天国</a:t>
            </a:r>
            <a:endParaRPr kumimoji="1" lang="en-US" altLang="zh-CN" sz="2800" dirty="0"/>
          </a:p>
          <a:p>
            <a:r>
              <a:rPr kumimoji="1" lang="en-US" altLang="zh-CN" sz="2800" dirty="0"/>
              <a:t>1524</a:t>
            </a:r>
            <a:r>
              <a:rPr kumimoji="1" lang="zh-CN" altLang="en-US" sz="2800" dirty="0"/>
              <a:t>年率领农民起义</a:t>
            </a:r>
            <a:endParaRPr kumimoji="1" lang="en-US" altLang="zh-CN" sz="2800" dirty="0"/>
          </a:p>
          <a:p>
            <a:r>
              <a:rPr kumimoji="1" lang="zh-CN" altLang="en-US" sz="2800" dirty="0"/>
              <a:t>遗言： </a:t>
            </a:r>
            <a:endParaRPr kumimoji="1" lang="en-US" altLang="zh-CN" sz="2800" dirty="0"/>
          </a:p>
          <a:p>
            <a:pPr lvl="1"/>
            <a:r>
              <a:rPr kumimoji="1" lang="zh-CN" altLang="en-US" sz="2400" dirty="0"/>
              <a:t>“忏悔？决不！”</a:t>
            </a:r>
            <a:endParaRPr kumimoji="1" lang="en-US" altLang="zh-CN" sz="2400" dirty="0"/>
          </a:p>
          <a:p>
            <a:pPr lvl="1"/>
            <a:r>
              <a:rPr kumimoji="1" lang="zh-CN" altLang="en-US" sz="2400" dirty="0"/>
              <a:t>“世界上的一切都应当归公！”</a:t>
            </a:r>
            <a:endParaRPr kumimoji="1" lang="en-US" altLang="zh-CN" sz="2400" dirty="0"/>
          </a:p>
          <a:p>
            <a:pPr lvl="1"/>
            <a:r>
              <a:rPr kumimoji="1" lang="zh-CN" altLang="en-US" sz="2400" dirty="0"/>
              <a:t>“千年王国一定会实现！”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A87D8A1-4AF1-556A-3002-D379A4881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338" y="1853248"/>
            <a:ext cx="3428551" cy="464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652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6EACCC-6427-ED22-2B49-84FD8BA1E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太平天国的历史教训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0AE8439-7420-9A2B-375B-8E5FD3264C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zh-CN" sz="3600" dirty="0"/>
              <a:t>1.</a:t>
            </a:r>
            <a:r>
              <a:rPr kumimoji="1" lang="zh-CN" altLang="en-US" sz="3600" dirty="0"/>
              <a:t>中国基督教本色化的失败</a:t>
            </a:r>
          </a:p>
          <a:p>
            <a:r>
              <a:rPr kumimoji="1" lang="en-US" altLang="zh-CN" sz="3600" dirty="0"/>
              <a:t>2.</a:t>
            </a:r>
            <a:r>
              <a:rPr kumimoji="1" lang="zh-CN" altLang="en-US" sz="3600" dirty="0"/>
              <a:t>宗教过分依附政权的危害</a:t>
            </a:r>
            <a:endParaRPr kumimoji="1" lang="en-US" altLang="zh-CN" sz="3600" dirty="0"/>
          </a:p>
          <a:p>
            <a:pPr lvl="1"/>
            <a:r>
              <a:rPr kumimoji="1" lang="zh-CN" altLang="en-US" sz="3400" dirty="0"/>
              <a:t>第一、随最高统治者的好恶而兴衰</a:t>
            </a:r>
            <a:r>
              <a:rPr kumimoji="1" lang="en-US" altLang="zh-CN" sz="3400" dirty="0"/>
              <a:t>;</a:t>
            </a:r>
          </a:p>
          <a:p>
            <a:pPr lvl="1"/>
            <a:r>
              <a:rPr kumimoji="1" lang="zh-CN" altLang="en-US" sz="3400" dirty="0"/>
              <a:t>第二、随该政权的失败而消亡</a:t>
            </a:r>
            <a:r>
              <a:rPr kumimoji="1" lang="en-US" altLang="zh-CN" sz="3400" dirty="0"/>
              <a:t>;</a:t>
            </a:r>
          </a:p>
          <a:p>
            <a:pPr lvl="1"/>
            <a:r>
              <a:rPr kumimoji="1" lang="zh-CN" altLang="en-US" sz="3400" dirty="0"/>
              <a:t>第三、依照该政权的政治需要而改造自身。</a:t>
            </a:r>
          </a:p>
          <a:p>
            <a:r>
              <a:rPr kumimoji="1" lang="en-US" altLang="zh-CN" sz="3600" dirty="0"/>
              <a:t>3.</a:t>
            </a:r>
            <a:r>
              <a:rPr kumimoji="1" lang="zh-CN" altLang="en-US" sz="3600" dirty="0"/>
              <a:t>在基督教世界中的孤立</a:t>
            </a:r>
          </a:p>
        </p:txBody>
      </p:sp>
    </p:spTree>
    <p:extLst>
      <p:ext uri="{BB962C8B-B14F-4D97-AF65-F5344CB8AC3E}">
        <p14:creationId xmlns:p14="http://schemas.microsoft.com/office/powerpoint/2010/main" val="4254005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22BAA-E191-125D-C75D-0ECD7F871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教案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22A280-2C7E-2871-36A4-2994C57E46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4800" dirty="0"/>
              <a:t>天主教还堂运动</a:t>
            </a:r>
            <a:endParaRPr kumimoji="1" lang="en-US" altLang="zh-CN" sz="4800" dirty="0"/>
          </a:p>
          <a:p>
            <a:r>
              <a:rPr kumimoji="1" lang="zh-CN" altLang="en-US" sz="4800" dirty="0"/>
              <a:t>收养孤儿与拐卖儿童</a:t>
            </a:r>
            <a:endParaRPr kumimoji="1" lang="en-US" altLang="zh-CN" sz="4800" dirty="0"/>
          </a:p>
          <a:p>
            <a:r>
              <a:rPr kumimoji="1" lang="zh-CN" altLang="en-US" sz="4800" dirty="0"/>
              <a:t>南京条约等条约中的保教条款</a:t>
            </a:r>
          </a:p>
        </p:txBody>
      </p:sp>
    </p:spTree>
    <p:extLst>
      <p:ext uri="{BB962C8B-B14F-4D97-AF65-F5344CB8AC3E}">
        <p14:creationId xmlns:p14="http://schemas.microsoft.com/office/powerpoint/2010/main" val="1220711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E99D31-BB49-1763-BE70-52D0EB8B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在东北的传播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D257FBD-E12C-4A55-0853-C3F5B922BD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《</a:t>
            </a:r>
            <a:r>
              <a:rPr kumimoji="1" lang="zh-CN" altLang="en-US" dirty="0"/>
              <a:t>闯关东的爱尔兰人</a:t>
            </a:r>
            <a:r>
              <a:rPr kumimoji="1" lang="en-US" altLang="zh-CN" dirty="0"/>
              <a:t>》</a:t>
            </a:r>
            <a:r>
              <a:rPr kumimoji="1" lang="zh-CN" altLang="en-US" dirty="0"/>
              <a:t>，</a:t>
            </a:r>
            <a:r>
              <a:rPr kumimoji="1" lang="en-US" altLang="zh-CN" dirty="0"/>
              <a:t>《</a:t>
            </a:r>
            <a:r>
              <a:rPr kumimoji="1" lang="zh-CN" altLang="en-US" dirty="0"/>
              <a:t>亲爱的哈拿</a:t>
            </a:r>
            <a:r>
              <a:rPr kumimoji="1" lang="en-US" altLang="zh-CN" dirty="0"/>
              <a:t>》</a:t>
            </a:r>
          </a:p>
          <a:p>
            <a:r>
              <a:rPr kumimoji="1" lang="en-US" altLang="zh-CN" dirty="0"/>
              <a:t>1910</a:t>
            </a:r>
            <a:r>
              <a:rPr kumimoji="1" lang="zh-CN" altLang="en-US" dirty="0"/>
              <a:t>年之前，东北三省共有总堂</a:t>
            </a:r>
            <a:r>
              <a:rPr kumimoji="1" lang="en-US" altLang="zh-CN" dirty="0"/>
              <a:t>25</a:t>
            </a:r>
            <a:r>
              <a:rPr kumimoji="1" lang="zh-CN" altLang="en-US" dirty="0"/>
              <a:t>所</a:t>
            </a:r>
            <a:r>
              <a:rPr kumimoji="1" lang="en-US" altLang="zh-CN" dirty="0"/>
              <a:t>:</a:t>
            </a:r>
            <a:r>
              <a:rPr kumimoji="1" lang="zh-CN" altLang="en-US" dirty="0"/>
              <a:t>爱长老会 </a:t>
            </a:r>
            <a:r>
              <a:rPr kumimoji="1" lang="en-US" altLang="zh-CN" dirty="0"/>
              <a:t>(9</a:t>
            </a:r>
            <a:r>
              <a:rPr kumimoji="1" lang="zh-CN" altLang="en-US" dirty="0"/>
              <a:t>所</a:t>
            </a:r>
            <a:r>
              <a:rPr kumimoji="1" lang="en-US" altLang="zh-CN" dirty="0"/>
              <a:t>)</a:t>
            </a:r>
            <a:r>
              <a:rPr kumimoji="1" lang="zh-CN" altLang="en-US" dirty="0"/>
              <a:t>、苏长老会 </a:t>
            </a:r>
            <a:r>
              <a:rPr kumimoji="1" lang="en-US" altLang="zh-CN" dirty="0"/>
              <a:t>(7</a:t>
            </a:r>
            <a:r>
              <a:rPr kumimoji="1" lang="zh-CN" altLang="en-US" dirty="0"/>
              <a:t>所</a:t>
            </a:r>
            <a:r>
              <a:rPr kumimoji="1" lang="en-US" altLang="zh-CN" dirty="0"/>
              <a:t>)</a:t>
            </a:r>
            <a:r>
              <a:rPr kumimoji="1" lang="zh-CN" altLang="en-US" dirty="0"/>
              <a:t>、丹路德会 </a:t>
            </a:r>
            <a:r>
              <a:rPr kumimoji="1" lang="en-US" altLang="zh-CN" dirty="0"/>
              <a:t>(8</a:t>
            </a:r>
            <a:r>
              <a:rPr kumimoji="1" lang="zh-CN" altLang="en-US" dirty="0"/>
              <a:t>所</a:t>
            </a:r>
            <a:r>
              <a:rPr kumimoji="1" lang="en-US" altLang="zh-CN" dirty="0"/>
              <a:t>)</a:t>
            </a:r>
            <a:r>
              <a:rPr kumimoji="1" lang="zh-CN" altLang="en-US" dirty="0"/>
              <a:t>、英圣经会</a:t>
            </a:r>
            <a:r>
              <a:rPr kumimoji="1" lang="en-US" altLang="zh-CN" dirty="0"/>
              <a:t>(1</a:t>
            </a:r>
            <a:r>
              <a:rPr kumimoji="1" lang="zh-CN" altLang="en-US" dirty="0"/>
              <a:t>所</a:t>
            </a:r>
            <a:r>
              <a:rPr kumimoji="1" lang="en-US" altLang="zh-CN" dirty="0"/>
              <a:t>)</a:t>
            </a:r>
            <a:r>
              <a:rPr kumimoji="1" lang="zh-CN" altLang="en-US" dirty="0"/>
              <a:t>。</a:t>
            </a:r>
            <a:endParaRPr kumimoji="1" lang="en-US" altLang="zh-CN" dirty="0"/>
          </a:p>
          <a:p>
            <a:r>
              <a:rPr kumimoji="1" lang="zh-CN" altLang="en-US" dirty="0"/>
              <a:t>东北新教教会的“礼仪之争”：中国牌位与日本神龛</a:t>
            </a:r>
            <a:endParaRPr kumimoji="1" lang="en-US" altLang="zh-CN" dirty="0"/>
          </a:p>
          <a:p>
            <a:r>
              <a:rPr kumimoji="1" lang="zh-CN" altLang="en-US" dirty="0"/>
              <a:t>富尔顿牧师自我总结失败之处：</a:t>
            </a:r>
            <a:endParaRPr kumimoji="1" lang="en-US" altLang="zh-CN" dirty="0"/>
          </a:p>
          <a:p>
            <a:r>
              <a:rPr kumimoji="1" lang="zh-CN" altLang="en-US" dirty="0"/>
              <a:t>一、与帝国主义者的瓜葛；即便风评强于日俄</a:t>
            </a:r>
            <a:endParaRPr kumimoji="1" lang="en-US" altLang="zh-CN" dirty="0"/>
          </a:p>
          <a:p>
            <a:r>
              <a:rPr kumimoji="1" lang="zh-CN" altLang="en-US" dirty="0"/>
              <a:t>二、无意识的傲慢；西式高品质生活</a:t>
            </a:r>
            <a:endParaRPr kumimoji="1" lang="en-US" altLang="zh-CN" dirty="0"/>
          </a:p>
          <a:p>
            <a:r>
              <a:rPr kumimoji="1" lang="zh-CN" altLang="en-US" dirty="0"/>
              <a:t>三：新教各宗派过于分散；圣职人员培养模式不适应中国国情</a:t>
            </a:r>
            <a:endParaRPr kumimoji="1" lang="en-US" altLang="zh-CN" dirty="0"/>
          </a:p>
          <a:p>
            <a:r>
              <a:rPr kumimoji="1" lang="zh-CN" altLang="en-US" dirty="0"/>
              <a:t>四：神学和教育过于西化；专注道德教化，学术推进不足</a:t>
            </a:r>
          </a:p>
        </p:txBody>
      </p:sp>
    </p:spTree>
    <p:extLst>
      <p:ext uri="{BB962C8B-B14F-4D97-AF65-F5344CB8AC3E}">
        <p14:creationId xmlns:p14="http://schemas.microsoft.com/office/powerpoint/2010/main" val="27642382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离子</Template>
  <TotalTime>827</TotalTime>
  <Words>2128</Words>
  <Application>Microsoft Macintosh PowerPoint</Application>
  <PresentationFormat>宽屏</PresentationFormat>
  <Paragraphs>228</Paragraphs>
  <Slides>26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&amp;quot</vt:lpstr>
      <vt:lpstr>等线</vt:lpstr>
      <vt:lpstr>Arial</vt:lpstr>
      <vt:lpstr>Century Gothic</vt:lpstr>
      <vt:lpstr>Wingdings 3</vt:lpstr>
      <vt:lpstr>离子</vt:lpstr>
      <vt:lpstr>归正入华</vt:lpstr>
      <vt:lpstr>马礼逊</vt:lpstr>
      <vt:lpstr>郭实猎</vt:lpstr>
      <vt:lpstr>罗孝全</vt:lpstr>
      <vt:lpstr>洪秀全</vt:lpstr>
      <vt:lpstr>洪秀全与闵采尔 </vt:lpstr>
      <vt:lpstr>太平天国的历史教训</vt:lpstr>
      <vt:lpstr>教案</vt:lpstr>
      <vt:lpstr>在东北的传播</vt:lpstr>
      <vt:lpstr>庚子教难</vt:lpstr>
      <vt:lpstr>新教在华开展的丰富事工</vt:lpstr>
      <vt:lpstr>社区事工</vt:lpstr>
      <vt:lpstr>教育</vt:lpstr>
      <vt:lpstr>文字</vt:lpstr>
      <vt:lpstr>医疗</vt:lpstr>
      <vt:lpstr>新文化运动</vt:lpstr>
      <vt:lpstr>非基运动</vt:lpstr>
      <vt:lpstr>回应</vt:lpstr>
      <vt:lpstr>三自运动</vt:lpstr>
      <vt:lpstr>基要派宣教士</vt:lpstr>
      <vt:lpstr>本土布道家</vt:lpstr>
      <vt:lpstr>三自运动开始</vt:lpstr>
      <vt:lpstr>王明道的跌倒与复兴</vt:lpstr>
      <vt:lpstr>改开之后的复兴</vt:lpstr>
      <vt:lpstr>129至今</vt:lpstr>
      <vt:lpstr>何去何从？以史为鉴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经文</dc:title>
  <dc:creator>勇 张</dc:creator>
  <cp:lastModifiedBy>勇 张</cp:lastModifiedBy>
  <cp:revision>29</cp:revision>
  <dcterms:created xsi:type="dcterms:W3CDTF">2023-12-21T03:45:16Z</dcterms:created>
  <dcterms:modified xsi:type="dcterms:W3CDTF">2024-03-21T04:44:58Z</dcterms:modified>
</cp:coreProperties>
</file>