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2"/>
  </p:notesMasterIdLst>
  <p:sldIdLst>
    <p:sldId id="256" r:id="rId2"/>
    <p:sldId id="271" r:id="rId3"/>
    <p:sldId id="272" r:id="rId4"/>
    <p:sldId id="273" r:id="rId5"/>
    <p:sldId id="257" r:id="rId6"/>
    <p:sldId id="258" r:id="rId7"/>
    <p:sldId id="274" r:id="rId8"/>
    <p:sldId id="259" r:id="rId9"/>
    <p:sldId id="260" r:id="rId10"/>
    <p:sldId id="262" r:id="rId11"/>
    <p:sldId id="263" r:id="rId12"/>
    <p:sldId id="261" r:id="rId13"/>
    <p:sldId id="264" r:id="rId14"/>
    <p:sldId id="265" r:id="rId15"/>
    <p:sldId id="275" r:id="rId16"/>
    <p:sldId id="266" r:id="rId17"/>
    <p:sldId id="267" r:id="rId18"/>
    <p:sldId id="268" r:id="rId19"/>
    <p:sldId id="269" r:id="rId20"/>
    <p:sldId id="270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43"/>
    <p:restoredTop sz="84960"/>
  </p:normalViewPr>
  <p:slideViewPr>
    <p:cSldViewPr snapToGrid="0">
      <p:cViewPr varScale="1">
        <p:scale>
          <a:sx n="90" d="100"/>
          <a:sy n="90" d="100"/>
        </p:scale>
        <p:origin x="90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21B93E-78F0-3B4D-A6E1-F8F7275D7DB8}" type="datetimeFigureOut">
              <a:rPr kumimoji="1" lang="zh-CN" altLang="en-US" smtClean="0"/>
              <a:t>2024/3/10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47552C-2229-A74C-92A9-F57597C8918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80154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800" dirty="0">
                <a:solidFill>
                  <a:srgbClr val="000000"/>
                </a:solidFill>
                <a:effectLst/>
                <a:latin typeface="&amp;quot"/>
              </a:rPr>
              <a:t>吕洞宾。他是唐朝人，出生在中国山西运城，是道教的全真派祖师。他说他的名字“常宝琛”就是从吕洞宾的一首诗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&amp;quot"/>
              </a:rPr>
              <a:t>《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&amp;quot"/>
              </a:rPr>
              <a:t>五言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&amp;quot"/>
              </a:rPr>
              <a:t>》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&amp;quot"/>
              </a:rPr>
              <a:t>里选的，那里有一句：“要贪天上宝，须去世间琛。” 一个人如果想要天上的宝物，必须丢弃世上的宝物。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7552C-2229-A74C-92A9-F57597C89183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3641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800" dirty="0">
                <a:solidFill>
                  <a:srgbClr val="000000"/>
                </a:solidFill>
                <a:effectLst/>
                <a:latin typeface="&amp;quot"/>
              </a:rPr>
              <a:t>吕洞宾。他是唐朝人，出生在中国山西运城，是道教的全真派祖师。他说他的名字“常宝琛”就是从吕洞宾的一首诗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&amp;quot"/>
              </a:rPr>
              <a:t>《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&amp;quot"/>
              </a:rPr>
              <a:t>五言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&amp;quot"/>
              </a:rPr>
              <a:t>》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&amp;quot"/>
              </a:rPr>
              <a:t>里选的，那里有一句：“要贪天上宝，须去世间琛。” 一个人如果想要天上的宝物，必须丢弃世上的宝物。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7552C-2229-A74C-92A9-F57597C89183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35087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377A44-8F1F-ED14-1522-E903BA9904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zh-CN" altLang="en-US" dirty="0"/>
              <a:t>景教与也里可温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87CDF4D-FF39-A07A-095F-0D6DDF62D6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 dirty="0"/>
              <a:t>中国教会史</a:t>
            </a:r>
          </a:p>
        </p:txBody>
      </p:sp>
    </p:spTree>
    <p:extLst>
      <p:ext uri="{BB962C8B-B14F-4D97-AF65-F5344CB8AC3E}">
        <p14:creationId xmlns:p14="http://schemas.microsoft.com/office/powerpoint/2010/main" val="7152798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A703D5-C116-2E75-DC0F-EFD1B3B64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入华经过：前情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82DB06-9503-3B70-ADEE-46375B62A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/>
              <a:t>阿尔诺庇（</a:t>
            </a:r>
            <a:r>
              <a:rPr lang="en" altLang="zh-CN" sz="3200" dirty="0" err="1"/>
              <a:t>Arnobius</a:t>
            </a:r>
            <a:r>
              <a:rPr lang="zh-CN" altLang="en" sz="3200" dirty="0"/>
              <a:t>） </a:t>
            </a:r>
            <a:r>
              <a:rPr lang="zh-CN" altLang="en-US" sz="3200" dirty="0"/>
              <a:t>在约公元 </a:t>
            </a:r>
            <a:r>
              <a:rPr lang="en-US" altLang="zh-CN" sz="3200" dirty="0"/>
              <a:t>300 </a:t>
            </a:r>
            <a:r>
              <a:rPr lang="zh-CN" altLang="en-US" sz="3200" dirty="0"/>
              <a:t>年时， 论及基督教之迅速传播，曾列及赛列斯 （</a:t>
            </a:r>
            <a:r>
              <a:rPr lang="en" altLang="zh-CN" sz="3200" dirty="0" err="1"/>
              <a:t>Seres</a:t>
            </a:r>
            <a:r>
              <a:rPr lang="zh-CN" altLang="en" sz="3200" dirty="0"/>
              <a:t>）</a:t>
            </a:r>
            <a:r>
              <a:rPr lang="zh-CN" altLang="en-US" sz="3200" dirty="0"/>
              <a:t>之名 </a:t>
            </a:r>
            <a:endParaRPr lang="en-US" altLang="zh-CN" sz="3200" dirty="0"/>
          </a:p>
          <a:p>
            <a:r>
              <a:rPr lang="zh-CN" altLang="en-US" sz="3200" dirty="0"/>
              <a:t>据古叙利亚文献，至迟在公元二世纪末， 在大夏境内已有基督教徒的活动 </a:t>
            </a:r>
          </a:p>
          <a:p>
            <a:r>
              <a:rPr lang="zh-CN" altLang="en-US" sz="3200" dirty="0"/>
              <a:t>六世纪中叶（南北朝），我国西北的突厥族人中也有了基督教徒 </a:t>
            </a:r>
          </a:p>
          <a:p>
            <a:endParaRPr lang="zh-CN" altLang="en-US" sz="3200" dirty="0"/>
          </a:p>
          <a:p>
            <a:endParaRPr kumimoji="1"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4957513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A703D5-C116-2E75-DC0F-EFD1B3B64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入华经过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82DB06-9503-3B70-ADEE-46375B62A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聂斯托利死后（</a:t>
            </a:r>
            <a:r>
              <a:rPr kumimoji="1" lang="en-US" altLang="zh-CN" dirty="0"/>
              <a:t>450</a:t>
            </a:r>
            <a:r>
              <a:rPr kumimoji="1" lang="zh-CN" altLang="en-US" dirty="0"/>
              <a:t>年），门徒东去两河、波斯、印度、远东宣教。被波斯萨珊王朝重用</a:t>
            </a:r>
            <a:endParaRPr kumimoji="1" lang="en-US" altLang="zh-CN" dirty="0"/>
          </a:p>
          <a:p>
            <a:r>
              <a:rPr kumimoji="1" lang="en-US" altLang="zh-CN" dirty="0"/>
              <a:t>498</a:t>
            </a:r>
            <a:r>
              <a:rPr kumimoji="1" lang="zh-CN" altLang="en-US" dirty="0"/>
              <a:t>年，聂斯托利派脱离正统教会，更名为“迦勒底教会”，又称“亚述教会”。</a:t>
            </a:r>
            <a:r>
              <a:rPr kumimoji="1" lang="en-US" altLang="zh-CN" dirty="0"/>
              <a:t>6</a:t>
            </a:r>
            <a:r>
              <a:rPr kumimoji="1" lang="zh-CN" altLang="en-US" dirty="0"/>
              <a:t>世纪末已盛行于突厥、康居</a:t>
            </a:r>
            <a:endParaRPr kumimoji="1" lang="en-US" altLang="zh-CN" dirty="0"/>
          </a:p>
          <a:p>
            <a:r>
              <a:rPr lang="zh-CN" altLang="en-US" dirty="0"/>
              <a:t>据阿色马尼（</a:t>
            </a:r>
            <a:r>
              <a:rPr lang="en" altLang="zh-CN" dirty="0" err="1"/>
              <a:t>Assemani</a:t>
            </a:r>
            <a:r>
              <a:rPr lang="zh-CN" altLang="en" dirty="0"/>
              <a:t>）</a:t>
            </a:r>
            <a:r>
              <a:rPr lang="zh-CN" altLang="en-US" dirty="0"/>
              <a:t>的</a:t>
            </a:r>
            <a:r>
              <a:rPr lang="en-US" altLang="zh-CN" dirty="0"/>
              <a:t>《</a:t>
            </a:r>
            <a:r>
              <a:rPr lang="zh-CN" altLang="en-US" dirty="0"/>
              <a:t>东方志</a:t>
            </a:r>
            <a:r>
              <a:rPr lang="en-US" altLang="zh-CN" dirty="0"/>
              <a:t>&gt;</a:t>
            </a:r>
            <a:r>
              <a:rPr lang="zh-CN" altLang="en-US" dirty="0"/>
              <a:t>（</a:t>
            </a:r>
            <a:r>
              <a:rPr lang="en" altLang="zh-CN" dirty="0"/>
              <a:t>Bibliotheca </a:t>
            </a:r>
            <a:r>
              <a:rPr lang="en" altLang="zh-CN" dirty="0" err="1"/>
              <a:t>Qrientolis</a:t>
            </a:r>
            <a:r>
              <a:rPr lang="zh-CN" altLang="en" dirty="0"/>
              <a:t>）</a:t>
            </a:r>
            <a:r>
              <a:rPr lang="zh-CN" altLang="en-US" dirty="0"/>
              <a:t>所引资料 ，景教之二十代总主教撒里巴萨察（</a:t>
            </a:r>
            <a:r>
              <a:rPr lang="en" altLang="zh-CN" dirty="0" err="1"/>
              <a:t>Salibazacha</a:t>
            </a:r>
            <a:r>
              <a:rPr lang="zh-CN" altLang="en" dirty="0"/>
              <a:t>）</a:t>
            </a:r>
            <a:r>
              <a:rPr lang="zh-CN" altLang="en-US" dirty="0"/>
              <a:t>在位期（</a:t>
            </a:r>
            <a:r>
              <a:rPr lang="en-US" altLang="zh-CN" dirty="0"/>
              <a:t>714</a:t>
            </a:r>
            <a:r>
              <a:rPr lang="zh-CN" altLang="en-US" dirty="0"/>
              <a:t>一</a:t>
            </a:r>
            <a:r>
              <a:rPr lang="en-US" altLang="zh-CN" dirty="0"/>
              <a:t>728</a:t>
            </a:r>
            <a:r>
              <a:rPr lang="zh-CN" altLang="en-US" dirty="0"/>
              <a:t>年），曾在也里、撒麻儿罕和中国建立大主教区。玉耳认为，这些地方无疑在此以前已是作为普通主教区存在的。也里主教区的建立当在</a:t>
            </a:r>
            <a:r>
              <a:rPr lang="en-US" altLang="zh-CN" dirty="0"/>
              <a:t>411--415</a:t>
            </a:r>
            <a:r>
              <a:rPr lang="zh-CN" altLang="en-US" dirty="0"/>
              <a:t>年之间，撒麻儿罕则当在</a:t>
            </a:r>
            <a:r>
              <a:rPr lang="en-US" altLang="zh-CN" dirty="0"/>
              <a:t>503-520</a:t>
            </a:r>
            <a:r>
              <a:rPr lang="zh-CN" altLang="en-US" dirty="0"/>
              <a:t>年之间。中国主教区之建立，根据前引汉人资料，不可能在</a:t>
            </a:r>
            <a:r>
              <a:rPr lang="en-US" altLang="zh-CN" dirty="0"/>
              <a:t>635</a:t>
            </a:r>
            <a:r>
              <a:rPr lang="zh-CN" altLang="en-US" dirty="0"/>
              <a:t>年，即唐太宗贞观九年之前。 </a:t>
            </a:r>
          </a:p>
          <a:p>
            <a:r>
              <a:rPr kumimoji="1" lang="en-US" altLang="zh-CN" dirty="0"/>
              <a:t>635</a:t>
            </a:r>
            <a:r>
              <a:rPr kumimoji="1" lang="zh-CN" altLang="en-US" dirty="0"/>
              <a:t>年，阿罗本至长安，获房玄龄、唐太宗接见，景教正式入华</a:t>
            </a:r>
            <a:endParaRPr kumimoji="1" lang="en-US" altLang="zh-CN" dirty="0"/>
          </a:p>
          <a:p>
            <a:endParaRPr kumimoji="1"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9809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26B06D-8363-8AC6-505B-B7AB137E0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景教即聂斯托利派在中国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1480780-187D-C416-2A1B-A12022C1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zh-CN" altLang="en-US" dirty="0"/>
              <a:t>主要特色</a:t>
            </a:r>
            <a:endParaRPr kumimoji="1" lang="en-US" altLang="zh-CN" dirty="0"/>
          </a:p>
          <a:p>
            <a:r>
              <a:rPr kumimoji="1" lang="en-US" altLang="zh-CN" dirty="0"/>
              <a:t>1</a:t>
            </a:r>
            <a:r>
              <a:rPr kumimoji="1" lang="zh-CN" altLang="en-US" dirty="0"/>
              <a:t>：不拜马利亚</a:t>
            </a:r>
            <a:endParaRPr kumimoji="1" lang="en-US" altLang="zh-CN" dirty="0"/>
          </a:p>
          <a:p>
            <a:r>
              <a:rPr kumimoji="1" lang="en-US" altLang="zh-CN" dirty="0"/>
              <a:t>2</a:t>
            </a:r>
            <a:r>
              <a:rPr kumimoji="1" lang="zh-CN" altLang="en-US" dirty="0"/>
              <a:t>：不用偶像</a:t>
            </a:r>
            <a:endParaRPr kumimoji="1"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：不承认罗马派之死后涤罪说（</a:t>
            </a:r>
            <a:r>
              <a:rPr lang="en" altLang="zh-CN" dirty="0"/>
              <a:t>doctrine of purgatory</a:t>
            </a:r>
            <a:r>
              <a:rPr lang="zh-CN" altLang="en" dirty="0"/>
              <a:t>） </a:t>
            </a:r>
          </a:p>
          <a:p>
            <a:r>
              <a:rPr kumimoji="1" lang="en-US" altLang="zh-CN" dirty="0"/>
              <a:t>4</a:t>
            </a:r>
            <a:r>
              <a:rPr kumimoji="1" lang="zh-CN" altLang="en-US" dirty="0"/>
              <a:t>：</a:t>
            </a:r>
            <a:r>
              <a:rPr lang="zh-CN" altLang="en-US" dirty="0"/>
              <a:t>反对化体说（</a:t>
            </a:r>
            <a:r>
              <a:rPr lang="en" altLang="zh-CN" dirty="0"/>
              <a:t>theory of transubstantiation</a:t>
            </a:r>
            <a:r>
              <a:rPr lang="zh-CN" altLang="en" dirty="0"/>
              <a:t>） </a:t>
            </a:r>
          </a:p>
          <a:p>
            <a:r>
              <a:rPr kumimoji="1" lang="en-US" altLang="zh-CN" dirty="0"/>
              <a:t>5</a:t>
            </a:r>
            <a:r>
              <a:rPr kumimoji="1" lang="zh-CN" altLang="en-US" dirty="0"/>
              <a:t>：八级圣职（一：监督：教务大总管，总主教，主教；二：司祭：司祭，副僧正，助祭；三：执事：佐祭员，读经师）</a:t>
            </a:r>
            <a:endParaRPr kumimoji="1" lang="en-US" altLang="zh-CN" dirty="0"/>
          </a:p>
          <a:p>
            <a:r>
              <a:rPr kumimoji="1" lang="en-US" altLang="zh-CN" dirty="0"/>
              <a:t>6</a:t>
            </a:r>
            <a:r>
              <a:rPr kumimoji="1" lang="zh-CN" altLang="en-US" dirty="0"/>
              <a:t>：圣职人员可以娶妻</a:t>
            </a:r>
            <a:endParaRPr kumimoji="1" lang="en-US" altLang="zh-CN" dirty="0"/>
          </a:p>
          <a:p>
            <a:r>
              <a:rPr kumimoji="1" lang="en-US" altLang="zh-CN" dirty="0"/>
              <a:t>7</a:t>
            </a:r>
            <a:r>
              <a:rPr kumimoji="1" lang="zh-CN" altLang="en-US" dirty="0"/>
              <a:t>：斋戒多</a:t>
            </a:r>
            <a:endParaRPr kumimoji="1" lang="en-US" altLang="zh-CN" dirty="0"/>
          </a:p>
          <a:p>
            <a:r>
              <a:rPr kumimoji="1" lang="en-US" altLang="zh-CN" dirty="0"/>
              <a:t>8</a:t>
            </a:r>
            <a:r>
              <a:rPr kumimoji="1" lang="zh-CN" altLang="en-US" dirty="0"/>
              <a:t>：牧首茹素，其下不禁</a:t>
            </a:r>
            <a:endParaRPr kumimoji="1" lang="en-US" altLang="zh-CN" dirty="0"/>
          </a:p>
          <a:p>
            <a:r>
              <a:rPr kumimoji="1" lang="en-US" altLang="zh-CN" dirty="0"/>
              <a:t>9</a:t>
            </a:r>
            <a:r>
              <a:rPr kumimoji="1" lang="zh-CN" altLang="en-US" dirty="0"/>
              <a:t>：牧首（教务大总管）由总主教三人互相推选而定</a:t>
            </a:r>
            <a:endParaRPr kumimoji="1" lang="en-US" altLang="zh-CN" dirty="0"/>
          </a:p>
          <a:p>
            <a:r>
              <a:rPr kumimoji="1" lang="en-US" altLang="zh-CN" dirty="0"/>
              <a:t>10</a:t>
            </a:r>
            <a:r>
              <a:rPr kumimoji="1" lang="zh-CN" altLang="en-US" dirty="0"/>
              <a:t>：典籍主要用叙利亚文、汉文，也有希腊文拉丁文</a:t>
            </a:r>
          </a:p>
        </p:txBody>
      </p:sp>
    </p:spTree>
    <p:extLst>
      <p:ext uri="{BB962C8B-B14F-4D97-AF65-F5344CB8AC3E}">
        <p14:creationId xmlns:p14="http://schemas.microsoft.com/office/powerpoint/2010/main" val="41119353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A703D5-C116-2E75-DC0F-EFD1B3B64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神学“贡献”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82DB06-9503-3B70-ADEE-46375B62AC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829" y="4106308"/>
            <a:ext cx="3693277" cy="4195481"/>
          </a:xfrm>
        </p:spPr>
        <p:txBody>
          <a:bodyPr/>
          <a:lstStyle/>
          <a:p>
            <a:r>
              <a:rPr kumimoji="1" lang="en-US" altLang="zh-CN" dirty="0"/>
              <a:t>《</a:t>
            </a:r>
            <a:r>
              <a:rPr kumimoji="1" lang="zh-CN" altLang="en-US" dirty="0"/>
              <a:t>序听迷诗所</a:t>
            </a:r>
            <a:r>
              <a:rPr kumimoji="1" lang="en-US" altLang="zh-CN" dirty="0"/>
              <a:t>(</a:t>
            </a:r>
            <a:r>
              <a:rPr kumimoji="1" lang="zh-CN" altLang="en-US" dirty="0"/>
              <a:t>诃</a:t>
            </a:r>
            <a:r>
              <a:rPr kumimoji="1" lang="en-US" altLang="zh-CN" dirty="0"/>
              <a:t>)</a:t>
            </a:r>
            <a:r>
              <a:rPr kumimoji="1" lang="zh-CN" altLang="en-US" dirty="0"/>
              <a:t>经</a:t>
            </a:r>
            <a:r>
              <a:rPr kumimoji="1" lang="en-US" altLang="zh-CN" dirty="0"/>
              <a:t>》</a:t>
            </a:r>
          </a:p>
          <a:p>
            <a:r>
              <a:rPr kumimoji="1" lang="en-US" altLang="zh-CN" dirty="0"/>
              <a:t>《</a:t>
            </a:r>
            <a:r>
              <a:rPr kumimoji="1" lang="zh-CN" altLang="en-US" dirty="0"/>
              <a:t>一神论</a:t>
            </a:r>
            <a:r>
              <a:rPr kumimoji="1" lang="en-US" altLang="zh-CN" dirty="0"/>
              <a:t>》</a:t>
            </a:r>
          </a:p>
          <a:p>
            <a:r>
              <a:rPr kumimoji="1" lang="en-US" altLang="zh-CN" dirty="0"/>
              <a:t>《</a:t>
            </a:r>
            <a:r>
              <a:rPr kumimoji="1" lang="zh-CN" altLang="en-US" dirty="0"/>
              <a:t>宣元至本经</a:t>
            </a:r>
            <a:r>
              <a:rPr kumimoji="1" lang="en-US" altLang="zh-CN" dirty="0"/>
              <a:t>》</a:t>
            </a:r>
          </a:p>
          <a:p>
            <a:r>
              <a:rPr kumimoji="1" lang="en-US" altLang="zh-CN" dirty="0"/>
              <a:t>《</a:t>
            </a:r>
            <a:r>
              <a:rPr kumimoji="1" lang="zh-CN" altLang="en-US" dirty="0"/>
              <a:t>大圣通真归法赞</a:t>
            </a:r>
            <a:r>
              <a:rPr kumimoji="1" lang="en-US" altLang="zh-CN" dirty="0"/>
              <a:t>》</a:t>
            </a:r>
          </a:p>
          <a:p>
            <a:r>
              <a:rPr kumimoji="1" lang="en-US" altLang="zh-CN" dirty="0"/>
              <a:t>《</a:t>
            </a:r>
            <a:r>
              <a:rPr kumimoji="1" lang="zh-CN" altLang="en-US" dirty="0"/>
              <a:t>志玄安乐经</a:t>
            </a:r>
            <a:r>
              <a:rPr kumimoji="1" lang="en-US" altLang="zh-CN" dirty="0"/>
              <a:t>》</a:t>
            </a:r>
          </a:p>
          <a:p>
            <a:r>
              <a:rPr kumimoji="1" lang="en-US" altLang="zh-CN" dirty="0"/>
              <a:t>《</a:t>
            </a:r>
            <a:r>
              <a:rPr kumimoji="1" lang="zh-CN" altLang="en-US" dirty="0"/>
              <a:t>三威蒙度赞</a:t>
            </a:r>
            <a:r>
              <a:rPr kumimoji="1" lang="en-US" altLang="zh-CN" dirty="0"/>
              <a:t>》</a:t>
            </a:r>
            <a:endParaRPr kumimoji="1" lang="zh-CN" alt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CE333106-89F4-5DD7-C258-21BA442F31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8831" y="0"/>
            <a:ext cx="26050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1590E0F-71F0-3EFA-B0C4-81A9738C7726}"/>
              </a:ext>
            </a:extLst>
          </p:cNvPr>
          <p:cNvSpPr txBox="1"/>
          <p:nvPr/>
        </p:nvSpPr>
        <p:spPr>
          <a:xfrm>
            <a:off x="4796589" y="243512"/>
            <a:ext cx="3693277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/>
              <a:t>秦尼斯坦</a:t>
            </a:r>
          </a:p>
          <a:p>
            <a:r>
              <a:rPr lang="zh-CN" altLang="en-US" sz="2400" dirty="0"/>
              <a:t>三一妙身，无元真主，阿罗诃</a:t>
            </a:r>
          </a:p>
          <a:p>
            <a:r>
              <a:rPr lang="zh-CN" altLang="en-US" sz="2400" dirty="0"/>
              <a:t>元风，三一净风</a:t>
            </a:r>
          </a:p>
          <a:p>
            <a:r>
              <a:rPr lang="zh-CN" altLang="en-US" sz="2400" dirty="0"/>
              <a:t>初人</a:t>
            </a:r>
          </a:p>
          <a:p>
            <a:r>
              <a:rPr lang="zh-CN" altLang="en-US" sz="2400" dirty="0"/>
              <a:t>娑殚</a:t>
            </a:r>
          </a:p>
          <a:p>
            <a:r>
              <a:rPr lang="zh-CN" altLang="en-US" sz="2400" dirty="0"/>
              <a:t>景尊，弥施诃</a:t>
            </a:r>
          </a:p>
          <a:p>
            <a:r>
              <a:rPr lang="zh-CN" altLang="en-US" sz="2400" dirty="0"/>
              <a:t>室女</a:t>
            </a:r>
          </a:p>
          <a:p>
            <a:r>
              <a:rPr lang="zh-CN" altLang="en-US" sz="2400" dirty="0"/>
              <a:t>景宿</a:t>
            </a:r>
          </a:p>
          <a:p>
            <a:r>
              <a:rPr lang="zh-CN" altLang="en-US" sz="2400" dirty="0"/>
              <a:t>八境，三常</a:t>
            </a:r>
          </a:p>
          <a:p>
            <a:r>
              <a:rPr lang="zh-CN" altLang="en-US" sz="2400" dirty="0"/>
              <a:t>法浴</a:t>
            </a:r>
            <a:endParaRPr lang="en-US" altLang="zh-CN" sz="2400" dirty="0"/>
          </a:p>
          <a:p>
            <a:r>
              <a:rPr lang="zh-CN" altLang="en-US" sz="2400" dirty="0"/>
              <a:t>瑜罕难法王，多惠圣王经 </a:t>
            </a:r>
          </a:p>
          <a:p>
            <a:r>
              <a:rPr lang="zh-CN" altLang="en-US" sz="2400" dirty="0"/>
              <a:t>大秦国：</a:t>
            </a:r>
            <a:endParaRPr lang="en-US" altLang="zh-CN" sz="2400" dirty="0"/>
          </a:p>
          <a:p>
            <a:pPr lvl="1"/>
            <a:r>
              <a:rPr lang="zh-CN" altLang="en-US" sz="2400" dirty="0"/>
              <a:t>南统珊瑚之海，</a:t>
            </a:r>
            <a:endParaRPr lang="en-US" altLang="zh-CN" sz="2400" dirty="0"/>
          </a:p>
          <a:p>
            <a:pPr lvl="1"/>
            <a:r>
              <a:rPr lang="zh-CN" altLang="en-US" sz="2400" dirty="0"/>
              <a:t>北极众宝之山，</a:t>
            </a:r>
            <a:endParaRPr lang="en-US" altLang="zh-CN" sz="2400" dirty="0"/>
          </a:p>
          <a:p>
            <a:pPr lvl="1"/>
            <a:r>
              <a:rPr lang="zh-CN" altLang="en-US" sz="2400" dirty="0"/>
              <a:t>西望仙境花林，</a:t>
            </a:r>
            <a:endParaRPr lang="en-US" altLang="zh-CN" sz="2400" dirty="0"/>
          </a:p>
          <a:p>
            <a:pPr lvl="1"/>
            <a:r>
              <a:rPr lang="zh-CN" altLang="en-US" sz="2400" dirty="0"/>
              <a:t>东接长风弱水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DB185CA-3B9A-9A89-F74F-6539D06B8D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820" y="1316966"/>
            <a:ext cx="1809685" cy="2789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2152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A703D5-C116-2E75-DC0F-EFD1B3B64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景教名人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82DB06-9503-3B70-ADEE-46375B62AC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853248"/>
            <a:ext cx="2453781" cy="4195481"/>
          </a:xfrm>
        </p:spPr>
        <p:txBody>
          <a:bodyPr>
            <a:normAutofit/>
          </a:bodyPr>
          <a:lstStyle/>
          <a:p>
            <a:r>
              <a:rPr kumimoji="1" lang="zh-CN" altLang="en-US" sz="3200" dirty="0"/>
              <a:t>阿罗本</a:t>
            </a:r>
            <a:endParaRPr kumimoji="1" lang="en-US" altLang="zh-CN" sz="3200" dirty="0"/>
          </a:p>
          <a:p>
            <a:r>
              <a:rPr kumimoji="1" lang="zh-CN" altLang="en-US" sz="3200" dirty="0"/>
              <a:t>伊斯</a:t>
            </a:r>
            <a:endParaRPr kumimoji="1" lang="en-US" altLang="zh-CN" sz="3200" dirty="0"/>
          </a:p>
          <a:p>
            <a:r>
              <a:rPr kumimoji="1" lang="zh-CN" altLang="en-US" sz="3200" dirty="0"/>
              <a:t>景净</a:t>
            </a:r>
            <a:endParaRPr kumimoji="1" lang="en-US" altLang="zh-CN" sz="3200" dirty="0"/>
          </a:p>
          <a:p>
            <a:endParaRPr kumimoji="1" lang="en-US" altLang="zh-CN" sz="3200" dirty="0"/>
          </a:p>
        </p:txBody>
      </p:sp>
      <p:pic>
        <p:nvPicPr>
          <p:cNvPr id="1026" name="Picture 2" descr="香积寺之战：唐朝冷兵器时代的巅峰对决，还是一场阴谋？">
            <a:extLst>
              <a:ext uri="{FF2B5EF4-FFF2-40B4-BE49-F238E27FC236}">
                <a16:creationId xmlns:a16="http://schemas.microsoft.com/office/drawing/2014/main" id="{66C243AB-D13E-C134-D400-32EBB9762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74" y="1853248"/>
            <a:ext cx="9063723" cy="4376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8375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A703D5-C116-2E75-DC0F-EFD1B3B64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景教名人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82DB06-9503-3B70-ADEE-46375B62AC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853248"/>
            <a:ext cx="2453781" cy="4195481"/>
          </a:xfrm>
        </p:spPr>
        <p:txBody>
          <a:bodyPr>
            <a:normAutofit/>
          </a:bodyPr>
          <a:lstStyle/>
          <a:p>
            <a:r>
              <a:rPr kumimoji="1" lang="zh-CN" altLang="en-US" sz="3200" dirty="0"/>
              <a:t>阿罗本</a:t>
            </a:r>
            <a:endParaRPr kumimoji="1" lang="en-US" altLang="zh-CN" sz="3200" dirty="0"/>
          </a:p>
          <a:p>
            <a:r>
              <a:rPr kumimoji="1" lang="zh-CN" altLang="en-US" sz="3200" dirty="0"/>
              <a:t>伊斯</a:t>
            </a:r>
            <a:endParaRPr kumimoji="1" lang="en-US" altLang="zh-CN" sz="3200" dirty="0"/>
          </a:p>
          <a:p>
            <a:r>
              <a:rPr kumimoji="1" lang="zh-CN" altLang="en-US" sz="3200" dirty="0"/>
              <a:t>景净</a:t>
            </a:r>
            <a:endParaRPr kumimoji="1" lang="en-US" altLang="zh-CN" sz="3200" dirty="0"/>
          </a:p>
          <a:p>
            <a:r>
              <a:rPr kumimoji="1" lang="zh-CN" altLang="en-US" sz="3200" dirty="0"/>
              <a:t>吕洞宾？</a:t>
            </a:r>
            <a:endParaRPr kumimoji="1" lang="en-US" altLang="zh-CN" sz="3200" dirty="0"/>
          </a:p>
          <a:p>
            <a:r>
              <a:rPr kumimoji="1" lang="zh-CN" altLang="en-US" sz="3200" dirty="0"/>
              <a:t>郭子仪？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2D7925D-A00F-9A3C-2ADE-902E96EA1A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4253" y="609601"/>
            <a:ext cx="4673600" cy="60706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EDB7D0D-8D6E-9D0A-6486-4C34FEE60E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2214" y="128337"/>
            <a:ext cx="3993160" cy="291698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58C6D65-99CF-37E2-F358-50E6D35C05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6450" y="3093917"/>
            <a:ext cx="4555550" cy="358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2166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A703D5-C116-2E75-DC0F-EFD1B3B64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消亡原因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82DB06-9503-3B70-ADEE-46375B62AC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052918"/>
            <a:ext cx="8946541" cy="4588514"/>
          </a:xfrm>
        </p:spPr>
        <p:txBody>
          <a:bodyPr>
            <a:normAutofit lnSpcReduction="10000"/>
          </a:bodyPr>
          <a:lstStyle/>
          <a:p>
            <a:r>
              <a:rPr kumimoji="1" lang="zh-CN" altLang="en-US" sz="2800" dirty="0"/>
              <a:t>只传胡人，上层路线</a:t>
            </a:r>
            <a:endParaRPr kumimoji="1" lang="en-US" altLang="zh-CN" sz="2800" dirty="0"/>
          </a:p>
          <a:p>
            <a:r>
              <a:rPr lang="zh-CN" altLang="en-US" sz="2800" dirty="0"/>
              <a:t>舔佛媚儒，交道媾回</a:t>
            </a:r>
            <a:endParaRPr lang="en-US" altLang="zh-CN" sz="2800" dirty="0"/>
          </a:p>
          <a:p>
            <a:r>
              <a:rPr lang="zh-CN" altLang="en-US" sz="2800" dirty="0"/>
              <a:t>武宗灭佛，殃及池鱼</a:t>
            </a:r>
            <a:endParaRPr lang="en-US" altLang="zh-CN" sz="2800" dirty="0"/>
          </a:p>
          <a:p>
            <a:endParaRPr lang="en-US" altLang="zh-CN" sz="2800" dirty="0"/>
          </a:p>
          <a:p>
            <a:r>
              <a:rPr lang="zh-CN" altLang="en-US" sz="2800" dirty="0"/>
              <a:t>佐伯好郎：</a:t>
            </a:r>
            <a:endParaRPr lang="en-US" altLang="zh-CN" sz="2800" dirty="0"/>
          </a:p>
          <a:p>
            <a:pPr lvl="1"/>
            <a:r>
              <a:rPr lang="zh-CN" altLang="en-US" sz="2400" dirty="0"/>
              <a:t>无重要人物</a:t>
            </a:r>
            <a:endParaRPr lang="en-US" altLang="zh-CN" sz="2400" dirty="0"/>
          </a:p>
          <a:p>
            <a:pPr lvl="1"/>
            <a:r>
              <a:rPr lang="zh-CN" altLang="en-US" sz="2400" dirty="0"/>
              <a:t>无国家保护</a:t>
            </a:r>
            <a:endParaRPr lang="en-US" altLang="zh-CN" sz="2400" dirty="0"/>
          </a:p>
          <a:p>
            <a:pPr lvl="1"/>
            <a:r>
              <a:rPr lang="zh-CN" altLang="en-US" sz="2400" dirty="0"/>
              <a:t>无神学典籍</a:t>
            </a:r>
            <a:endParaRPr lang="en-US" altLang="zh-CN" sz="2400" dirty="0"/>
          </a:p>
          <a:p>
            <a:pPr lvl="1"/>
            <a:r>
              <a:rPr lang="zh-CN" altLang="en-US" sz="2400" dirty="0"/>
              <a:t>无一夫多妻 </a:t>
            </a:r>
          </a:p>
          <a:p>
            <a:endParaRPr kumimoji="1" lang="en-US" altLang="zh-CN" sz="2800" dirty="0"/>
          </a:p>
          <a:p>
            <a:endParaRPr kumimoji="1" lang="zh-CN" altLang="en-US" sz="28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881CD5-E9B1-619F-F4B3-D0B7DCDAB304}"/>
              </a:ext>
            </a:extLst>
          </p:cNvPr>
          <p:cNvSpPr txBox="1"/>
          <p:nvPr/>
        </p:nvSpPr>
        <p:spPr>
          <a:xfrm>
            <a:off x="5935579" y="452718"/>
            <a:ext cx="60960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&amp;quot"/>
              </a:rPr>
              <a:t>“诸佛及非人平章天阿罗汉谁见天尊。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&amp;quot"/>
              </a:rPr>
              <a:t>人急之时，每称佛名。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&amp;quot"/>
              </a:rPr>
              <a:t>谁报佛慈恩。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&amp;quot"/>
              </a:rPr>
              <a:t>突坠恶道，命属阎罗王。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&amp;quot"/>
              </a:rPr>
              <a:t>此人凡一依佛法不成受戒之所。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&amp;quot"/>
              </a:rPr>
              <a:t>先遣众生礼诸天佛，为佛受苦，置之天地，只为清净威力因缘。”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F42E21-99D4-A6E5-CCD2-E8E39BCF1B2B}"/>
              </a:ext>
            </a:extLst>
          </p:cNvPr>
          <p:cNvSpPr txBox="1"/>
          <p:nvPr/>
        </p:nvSpPr>
        <p:spPr>
          <a:xfrm>
            <a:off x="5935579" y="2777780"/>
            <a:ext cx="6096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&amp;quot"/>
              </a:rPr>
              <a:t>“众生若怕天尊，亦合怕惧圣上，圣上前身福私（利）天尊 补任，亦无自乃天尊耶。 属自作圣上，一切众生，皆取圣上进 止，如有不取圣上（进止），驱使不伏，其人在于众生即是返逆 （叛逆）。”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&amp;quot"/>
              </a:rPr>
              <a:t>“第二须怕父母袒（祗）承父母，将比天尊及圣帝，（所）以 若人先事天尊及圣上 ，及事父母不阙，此人于天尊得福不多。 此三事一种，先事天尊，第二事圣上， 第三事父母。”</a:t>
            </a:r>
          </a:p>
        </p:txBody>
      </p:sp>
    </p:spTree>
    <p:extLst>
      <p:ext uri="{BB962C8B-B14F-4D97-AF65-F5344CB8AC3E}">
        <p14:creationId xmlns:p14="http://schemas.microsoft.com/office/powerpoint/2010/main" val="36007220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A703D5-C116-2E75-DC0F-EFD1B3B64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遁入边疆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82DB06-9503-3B70-ADEE-46375B62A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zh-CN" altLang="en-US" sz="3200" dirty="0"/>
              <a:t>西域</a:t>
            </a:r>
            <a:endParaRPr kumimoji="1" lang="en-US" altLang="zh-CN" sz="3200" dirty="0"/>
          </a:p>
          <a:p>
            <a:r>
              <a:rPr kumimoji="1" lang="zh-CN" altLang="en-US" sz="3200" dirty="0"/>
              <a:t>渤海国</a:t>
            </a:r>
            <a:endParaRPr kumimoji="1" lang="en-US" altLang="zh-CN" sz="3200" dirty="0"/>
          </a:p>
          <a:p>
            <a:r>
              <a:rPr kumimoji="1" lang="zh-CN" altLang="en-US" sz="3200" dirty="0"/>
              <a:t>蒙古</a:t>
            </a:r>
            <a:endParaRPr kumimoji="1" lang="en-US" altLang="zh-CN" sz="3200" dirty="0"/>
          </a:p>
          <a:p>
            <a:pPr lvl="1"/>
            <a:r>
              <a:rPr kumimoji="1" lang="zh-CN" altLang="en-US" sz="2800" dirty="0"/>
              <a:t>祭司王约翰</a:t>
            </a:r>
            <a:endParaRPr kumimoji="1" lang="en-US" altLang="zh-CN" sz="2800" dirty="0"/>
          </a:p>
          <a:p>
            <a:pPr lvl="1"/>
            <a:r>
              <a:rPr kumimoji="1" lang="zh-CN" altLang="en-US" sz="2800" dirty="0"/>
              <a:t>汪古部</a:t>
            </a:r>
            <a:endParaRPr kumimoji="1" lang="en-US" altLang="zh-CN" sz="2800" dirty="0"/>
          </a:p>
          <a:p>
            <a:pPr lvl="1"/>
            <a:r>
              <a:rPr kumimoji="1" lang="zh-CN" altLang="en-US" sz="2800" dirty="0"/>
              <a:t>乃蛮部</a:t>
            </a:r>
            <a:endParaRPr kumimoji="1" lang="en-US" altLang="zh-CN" sz="2800" dirty="0"/>
          </a:p>
          <a:p>
            <a:pPr lvl="1"/>
            <a:r>
              <a:rPr kumimoji="1" lang="zh-CN" altLang="en-US" sz="2800" dirty="0"/>
              <a:t>克烈部</a:t>
            </a:r>
            <a:endParaRPr kumimoji="1" lang="en-US" altLang="zh-CN" sz="2800" dirty="0"/>
          </a:p>
          <a:p>
            <a:pPr lvl="2"/>
            <a:r>
              <a:rPr kumimoji="1" lang="zh-CN" altLang="en-US" sz="2400" dirty="0"/>
              <a:t>王罕</a:t>
            </a:r>
            <a:endParaRPr kumimoji="1" lang="en-US" altLang="zh-CN" sz="2400" dirty="0"/>
          </a:p>
          <a:p>
            <a:pPr lvl="2"/>
            <a:r>
              <a:rPr kumimoji="1" lang="zh-CN" altLang="en-US" sz="2400" dirty="0"/>
              <a:t>唆鲁禾帖尼（四帝之母）</a:t>
            </a:r>
            <a:endParaRPr kumimoji="1" lang="en-US" altLang="zh-CN" sz="2400" dirty="0"/>
          </a:p>
          <a:p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8DF3801-51A6-6D23-2C2B-E21A6F954C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6582" y="609601"/>
            <a:ext cx="6248400" cy="580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5267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A703D5-C116-2E75-DC0F-EFD1B3B64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也里可温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82DB06-9503-3B70-ADEE-46375B62A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也里可温教是元代的景教与天主教的总称。</a:t>
            </a:r>
            <a:r>
              <a:rPr kumimoji="1" lang="en-US" altLang="zh-CN" dirty="0"/>
              <a:t>“</a:t>
            </a:r>
            <a:r>
              <a:rPr kumimoji="1" lang="zh-CN" altLang="en-US" dirty="0"/>
              <a:t>也里可温”意思是“有福缘的人”，元朝时一般把景教徒与天主教徒统称为“也里可温”。</a:t>
            </a:r>
            <a:endParaRPr kumimoji="1" lang="en-US" altLang="zh-CN" dirty="0"/>
          </a:p>
          <a:p>
            <a:r>
              <a:rPr lang="zh-CN" altLang="en-US" dirty="0"/>
              <a:t>又据</a:t>
            </a:r>
            <a:r>
              <a:rPr lang="en-US" altLang="zh-CN" dirty="0"/>
              <a:t>〈</a:t>
            </a:r>
            <a:r>
              <a:rPr lang="zh-CN" altLang="en-US" dirty="0"/>
              <a:t>至顺镇江志</a:t>
            </a:r>
            <a:r>
              <a:rPr lang="en-US" altLang="zh-CN" dirty="0"/>
              <a:t>〉</a:t>
            </a:r>
            <a:r>
              <a:rPr lang="zh-CN" altLang="en-US" dirty="0"/>
              <a:t>记载的一则户口调查数字，也可知元朝也里可温人数之多</a:t>
            </a:r>
            <a:r>
              <a:rPr lang="en-US" altLang="zh-CN" dirty="0"/>
              <a:t>:</a:t>
            </a:r>
            <a:r>
              <a:rPr lang="zh-CN" altLang="en-US" dirty="0"/>
              <a:t>寓户</a:t>
            </a:r>
            <a:r>
              <a:rPr lang="en-US" altLang="zh-CN" dirty="0"/>
              <a:t>(</a:t>
            </a:r>
            <a:r>
              <a:rPr lang="zh-CN" altLang="en-US" dirty="0"/>
              <a:t>指外来户</a:t>
            </a:r>
            <a:r>
              <a:rPr lang="en-US" altLang="zh-CN" dirty="0"/>
              <a:t>) 3845 </a:t>
            </a:r>
            <a:r>
              <a:rPr lang="zh-CN" altLang="en-US" dirty="0"/>
              <a:t>户中有也里可温</a:t>
            </a:r>
            <a:r>
              <a:rPr lang="en-US" altLang="zh-CN" dirty="0"/>
              <a:t>23</a:t>
            </a:r>
            <a:r>
              <a:rPr lang="zh-CN" altLang="en-US" dirty="0"/>
              <a:t>户</a:t>
            </a:r>
            <a:r>
              <a:rPr lang="en-US" altLang="zh-CN" dirty="0"/>
              <a:t>;10555</a:t>
            </a:r>
            <a:r>
              <a:rPr lang="zh-CN" altLang="en-US" dirty="0"/>
              <a:t>人中有也里可温</a:t>
            </a:r>
            <a:r>
              <a:rPr lang="en-US" altLang="zh-CN" dirty="0"/>
              <a:t>106</a:t>
            </a:r>
            <a:r>
              <a:rPr lang="zh-CN" altLang="en-US" dirty="0"/>
              <a:t>人</a:t>
            </a:r>
            <a:r>
              <a:rPr lang="en-US" altLang="zh-CN" dirty="0"/>
              <a:t>;2948</a:t>
            </a:r>
            <a:r>
              <a:rPr lang="zh-CN" altLang="en-US" dirty="0"/>
              <a:t>单身人中有也里可温</a:t>
            </a:r>
            <a:r>
              <a:rPr lang="en-US" altLang="zh-CN" dirty="0"/>
              <a:t>109</a:t>
            </a:r>
            <a:r>
              <a:rPr lang="zh-CN" altLang="en-US" dirty="0"/>
              <a:t>人。即平均每</a:t>
            </a:r>
            <a:r>
              <a:rPr lang="en-US" altLang="zh-CN" dirty="0"/>
              <a:t>167</a:t>
            </a:r>
            <a:r>
              <a:rPr lang="zh-CN" altLang="en-US" dirty="0"/>
              <a:t>户中有一户也里可温，每</a:t>
            </a:r>
            <a:r>
              <a:rPr lang="en-US" altLang="zh-CN" dirty="0"/>
              <a:t>63</a:t>
            </a:r>
            <a:r>
              <a:rPr lang="zh-CN" altLang="en-US" dirty="0"/>
              <a:t>人中有一名也里可温。难怪</a:t>
            </a:r>
            <a:r>
              <a:rPr lang="en-US" altLang="zh-CN" dirty="0"/>
              <a:t>〈</a:t>
            </a:r>
            <a:r>
              <a:rPr lang="zh-CN" altLang="en-US" dirty="0"/>
              <a:t>马可・波罗行记</a:t>
            </a:r>
            <a:r>
              <a:rPr lang="en-US" altLang="zh-CN" dirty="0"/>
              <a:t>〉</a:t>
            </a:r>
            <a:r>
              <a:rPr lang="zh-CN" altLang="en-US" dirty="0"/>
              <a:t>中说，由喀什噶尔以东直至大都，沿路几无一处无景教徒</a:t>
            </a:r>
            <a:r>
              <a:rPr lang="en-US" altLang="zh-CN" dirty="0"/>
              <a:t>;</a:t>
            </a:r>
            <a:r>
              <a:rPr lang="zh-CN" altLang="en-US" dirty="0"/>
              <a:t>中国各地，如蒙古、甘肃、山西、云南以及河间、福州、杭州、镇江、扬州、常熟等城，处处都有景教寺及景教徒。 </a:t>
            </a:r>
          </a:p>
          <a:p>
            <a:endParaRPr kumimoji="1" lang="zh-CN" altLang="en-US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97396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A703D5-C116-2E75-DC0F-EFD1B3B64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元代天主教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82DB06-9503-3B70-ADEE-46375B62AC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052918"/>
            <a:ext cx="10783888" cy="4195481"/>
          </a:xfrm>
        </p:spPr>
        <p:txBody>
          <a:bodyPr>
            <a:normAutofit/>
          </a:bodyPr>
          <a:lstStyle/>
          <a:p>
            <a:r>
              <a:rPr kumimoji="1" lang="en-US" altLang="zh-CN" sz="3600" dirty="0"/>
              <a:t>1245</a:t>
            </a:r>
            <a:r>
              <a:rPr kumimoji="1" lang="zh-CN" altLang="en-US" sz="3600" dirty="0"/>
              <a:t>年，英诺森四世致信贵由汗</a:t>
            </a:r>
            <a:endParaRPr kumimoji="1" lang="en-US" altLang="zh-CN" sz="3600" dirty="0"/>
          </a:p>
          <a:p>
            <a:r>
              <a:rPr kumimoji="1" lang="en-US" altLang="zh-CN" sz="3600" dirty="0"/>
              <a:t>1265</a:t>
            </a:r>
            <a:r>
              <a:rPr kumimoji="1" lang="zh-CN" altLang="en-US" sz="3600" dirty="0"/>
              <a:t>年，马可波罗</a:t>
            </a:r>
            <a:endParaRPr kumimoji="1" lang="en-US" altLang="zh-CN" sz="3600" dirty="0"/>
          </a:p>
          <a:p>
            <a:r>
              <a:rPr kumimoji="1" lang="en-US" altLang="zh-CN" sz="3600" dirty="0"/>
              <a:t>1289</a:t>
            </a:r>
            <a:r>
              <a:rPr kumimoji="1" lang="zh-CN" altLang="en-US" sz="3600" dirty="0"/>
              <a:t>年，方济各会士孟德高维诺来华宣教</a:t>
            </a:r>
            <a:endParaRPr kumimoji="1" lang="en-US" altLang="zh-CN" sz="3600" dirty="0"/>
          </a:p>
          <a:p>
            <a:r>
              <a:rPr lang="en-US" altLang="zh-CN" sz="3600" dirty="0"/>
              <a:t>1336</a:t>
            </a:r>
            <a:r>
              <a:rPr lang="zh-CN" altLang="en-US" sz="3600" dirty="0"/>
              <a:t>年，元顺帝派</a:t>
            </a:r>
            <a:r>
              <a:rPr lang="en-US" altLang="zh-CN" sz="3600" dirty="0"/>
              <a:t>16</a:t>
            </a:r>
            <a:r>
              <a:rPr lang="zh-CN" altLang="en-US" sz="3600" dirty="0"/>
              <a:t>人使团访问教廷</a:t>
            </a:r>
          </a:p>
          <a:p>
            <a:endParaRPr kumimoji="1"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34570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6246D7-86B7-AAE6-A855-6140266FF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B5A6EB-42D2-A10C-FF29-99FC3FC642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49A7BD-B071-E4D6-3C5E-490915837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56528"/>
            <a:ext cx="7772400" cy="674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9172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A703D5-C116-2E75-DC0F-EFD1B3B64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也里可温没落原因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82DB06-9503-3B70-ADEE-46375B62AC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052918"/>
            <a:ext cx="10142204" cy="4195481"/>
          </a:xfrm>
        </p:spPr>
        <p:txBody>
          <a:bodyPr>
            <a:normAutofit/>
          </a:bodyPr>
          <a:lstStyle/>
          <a:p>
            <a:r>
              <a:rPr kumimoji="1" lang="zh-CN" altLang="en-US" sz="3600" dirty="0"/>
              <a:t>一：政治依附。只在蒙古人、色目人中传播</a:t>
            </a:r>
          </a:p>
          <a:p>
            <a:r>
              <a:rPr kumimoji="1" lang="zh-CN" altLang="en-US" sz="3600" dirty="0"/>
              <a:t>二、佛道两教对也里</a:t>
            </a:r>
            <a:r>
              <a:rPr kumimoji="1" lang="zh-CN" altLang="en-US" sz="3600"/>
              <a:t>可温的</a:t>
            </a:r>
            <a:r>
              <a:rPr kumimoji="1" lang="zh-CN" altLang="en-US" sz="3600" dirty="0"/>
              <a:t>排斥</a:t>
            </a:r>
          </a:p>
          <a:p>
            <a:r>
              <a:rPr kumimoji="1" lang="zh-CN" altLang="en-US" sz="3600" dirty="0"/>
              <a:t>三、内部矛盾与腐化</a:t>
            </a:r>
          </a:p>
          <a:p>
            <a:pPr marL="0" indent="0">
              <a:buNone/>
            </a:pPr>
            <a:endParaRPr kumimoji="1"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589516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FE1F6A-4D5C-0C03-1DE9-254DBDA2C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80ABFB8-5B39-6881-ECCB-5F7B5FDDC8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657DA2B-7E63-A8FB-C97F-7928064FA0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960" y="306678"/>
            <a:ext cx="11179929" cy="624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433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678A6D-DE47-0D63-BD12-7481184EA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0DFC08A-0F0C-80FF-85C9-4DA2C7C4B8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26E2D25-CA50-03D4-29D4-8472B24B67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8242692" cy="6771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856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3D0636-652D-B853-FC6A-6CB03CB3F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南北朝、隋唐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2701463-05B3-7391-8B03-C685F12FC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30653" y="2052918"/>
            <a:ext cx="3520716" cy="4195481"/>
          </a:xfrm>
        </p:spPr>
        <p:txBody>
          <a:bodyPr>
            <a:normAutofit/>
          </a:bodyPr>
          <a:lstStyle/>
          <a:p>
            <a:r>
              <a:rPr kumimoji="1" lang="zh-CN" altLang="en-US" sz="2800" dirty="0"/>
              <a:t>赠花卿</a:t>
            </a:r>
          </a:p>
          <a:p>
            <a:r>
              <a:rPr kumimoji="1" lang="zh-CN" altLang="en-US" sz="2800" dirty="0"/>
              <a:t>锦城丝管日纷纷，</a:t>
            </a:r>
          </a:p>
          <a:p>
            <a:r>
              <a:rPr kumimoji="1" lang="zh-CN" altLang="en-US" sz="2800" dirty="0"/>
              <a:t>半入江风半入云。</a:t>
            </a:r>
          </a:p>
          <a:p>
            <a:r>
              <a:rPr kumimoji="1" lang="zh-CN" altLang="en-US" sz="2800" dirty="0"/>
              <a:t>此曲只应天上有，</a:t>
            </a:r>
          </a:p>
          <a:p>
            <a:r>
              <a:rPr kumimoji="1" lang="zh-CN" altLang="en-US" sz="2800" dirty="0"/>
              <a:t>人间能有几回闻？</a:t>
            </a:r>
          </a:p>
          <a:p>
            <a:endParaRPr kumimoji="1" lang="zh-CN" altLang="en-US" sz="2800" dirty="0"/>
          </a:p>
        </p:txBody>
      </p:sp>
      <p:pic>
        <p:nvPicPr>
          <p:cNvPr id="1026" name="Picture 2" descr="标榜「女性觉醒」的《花木兰》，从女权主义角度看能拿几分？ - 知乎">
            <a:extLst>
              <a:ext uri="{FF2B5EF4-FFF2-40B4-BE49-F238E27FC236}">
                <a16:creationId xmlns:a16="http://schemas.microsoft.com/office/drawing/2014/main" id="{9859BD1F-9F52-E1B3-A86E-2F35E9D1F8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31" y="2025921"/>
            <a:ext cx="7539789" cy="4222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1340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E6C2E4-7AF4-12E3-13E9-462D77521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景教七件事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F9BB92-F778-F48A-D7D8-E87E390654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kumimoji="1" lang="zh-CN" altLang="en-US" sz="2800" dirty="0"/>
              <a:t>景教之名</a:t>
            </a:r>
            <a:endParaRPr kumimoji="1" lang="en-US" altLang="zh-CN" sz="2800" dirty="0"/>
          </a:p>
          <a:p>
            <a:pPr marL="457200" indent="-457200">
              <a:buFont typeface="+mj-lt"/>
              <a:buAutoNum type="arabicPeriod"/>
            </a:pPr>
            <a:r>
              <a:rPr kumimoji="1" lang="zh-CN" altLang="en-US" sz="2800" dirty="0"/>
              <a:t>聂斯托利</a:t>
            </a:r>
            <a:endParaRPr kumimoji="1" lang="en-US" altLang="zh-CN" sz="2800" dirty="0"/>
          </a:p>
          <a:p>
            <a:pPr marL="457200" indent="-457200">
              <a:buFont typeface="+mj-lt"/>
              <a:buAutoNum type="arabicPeriod"/>
            </a:pPr>
            <a:r>
              <a:rPr kumimoji="1" lang="zh-CN" altLang="en-US" sz="2800" dirty="0"/>
              <a:t>入华经过</a:t>
            </a:r>
            <a:endParaRPr kumimoji="1" lang="en-US" altLang="zh-CN" sz="2800" dirty="0"/>
          </a:p>
          <a:p>
            <a:pPr marL="457200" indent="-457200">
              <a:buFont typeface="+mj-lt"/>
              <a:buAutoNum type="arabicPeriod"/>
            </a:pPr>
            <a:r>
              <a:rPr kumimoji="1" lang="zh-CN" altLang="en-US" sz="2800" dirty="0"/>
              <a:t>神学贡献</a:t>
            </a:r>
            <a:endParaRPr kumimoji="1" lang="en-US" altLang="zh-CN" sz="2800" dirty="0"/>
          </a:p>
          <a:p>
            <a:pPr marL="457200" indent="-457200">
              <a:buFont typeface="+mj-lt"/>
              <a:buAutoNum type="arabicPeriod"/>
            </a:pPr>
            <a:r>
              <a:rPr kumimoji="1" lang="zh-CN" altLang="en-US" sz="2800" dirty="0"/>
              <a:t>景教名人</a:t>
            </a:r>
            <a:endParaRPr kumimoji="1" lang="en-US" altLang="zh-CN" sz="2800" dirty="0"/>
          </a:p>
          <a:p>
            <a:pPr marL="457200" indent="-457200">
              <a:buFont typeface="+mj-lt"/>
              <a:buAutoNum type="arabicPeriod"/>
            </a:pPr>
            <a:r>
              <a:rPr kumimoji="1" lang="zh-CN" altLang="en-US" sz="2800" dirty="0"/>
              <a:t>消亡原因</a:t>
            </a:r>
            <a:endParaRPr kumimoji="1" lang="en-US" altLang="zh-CN" sz="2800" dirty="0"/>
          </a:p>
          <a:p>
            <a:pPr marL="457200" indent="-457200">
              <a:buFont typeface="+mj-lt"/>
              <a:buAutoNum type="arabicPeriod"/>
            </a:pPr>
            <a:r>
              <a:rPr kumimoji="1" lang="zh-CN" altLang="en-US" sz="2800" dirty="0"/>
              <a:t>遁入边疆</a:t>
            </a:r>
          </a:p>
        </p:txBody>
      </p:sp>
      <p:pic>
        <p:nvPicPr>
          <p:cNvPr id="2050" name="Picture 2" descr="中国景教中国古代基督教研究_朱谦之著-Taobao">
            <a:extLst>
              <a:ext uri="{FF2B5EF4-FFF2-40B4-BE49-F238E27FC236}">
                <a16:creationId xmlns:a16="http://schemas.microsoft.com/office/drawing/2014/main" id="{6AB4064B-84B5-0D52-616B-BCE98EA602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907" y="2060068"/>
            <a:ext cx="2661093" cy="387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新・景教のたどった道（５７）景教を日本に紹介した人々（１）佐伯好郎 川口一彦 : 論説・コラム : クリスチャントゥデイ">
            <a:extLst>
              <a:ext uri="{FF2B5EF4-FFF2-40B4-BE49-F238E27FC236}">
                <a16:creationId xmlns:a16="http://schemas.microsoft.com/office/drawing/2014/main" id="{1C499755-A689-0373-2651-27871BAAEF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083" y="2067219"/>
            <a:ext cx="5798917" cy="386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5171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EC0610-6171-F24D-A132-6840C617C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景教之名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62B0006-E18D-A19A-A2E5-3306620684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FD78487-20A6-B46A-72B4-A48874BC3F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344" y="1306547"/>
            <a:ext cx="9161031" cy="544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045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6E7124-E596-5E13-2649-1B36BD143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z="4400" dirty="0"/>
              <a:t>景教之名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C361F45-6F60-0B0F-80A5-7F796EB0C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3" y="2052918"/>
            <a:ext cx="3500772" cy="4195481"/>
          </a:xfrm>
        </p:spPr>
        <p:txBody>
          <a:bodyPr>
            <a:normAutofit lnSpcReduction="10000"/>
          </a:bodyPr>
          <a:lstStyle/>
          <a:p>
            <a:r>
              <a:rPr kumimoji="1" lang="zh-CN" altLang="en-US" dirty="0"/>
              <a:t>“景”：光明广大</a:t>
            </a:r>
            <a:endParaRPr kumimoji="1" lang="en-US" altLang="zh-CN" dirty="0"/>
          </a:p>
          <a:p>
            <a:r>
              <a:rPr kumimoji="1" lang="zh-CN" altLang="en-US" dirty="0"/>
              <a:t>景门</a:t>
            </a:r>
            <a:endParaRPr kumimoji="1" lang="en-US" altLang="zh-CN" dirty="0"/>
          </a:p>
          <a:p>
            <a:r>
              <a:rPr kumimoji="1" lang="zh-CN" altLang="en-US" dirty="0"/>
              <a:t>景寺</a:t>
            </a:r>
            <a:endParaRPr kumimoji="1" lang="en-US" altLang="zh-CN" dirty="0"/>
          </a:p>
          <a:p>
            <a:r>
              <a:rPr kumimoji="1" lang="zh-CN" altLang="en-US" dirty="0"/>
              <a:t>景尊</a:t>
            </a:r>
            <a:endParaRPr kumimoji="1" lang="en-US" altLang="zh-CN" dirty="0"/>
          </a:p>
          <a:p>
            <a:r>
              <a:rPr kumimoji="1" lang="zh-CN" altLang="en-US" dirty="0"/>
              <a:t>景法</a:t>
            </a:r>
            <a:endParaRPr kumimoji="1" lang="en-US" altLang="zh-CN" dirty="0"/>
          </a:p>
          <a:p>
            <a:r>
              <a:rPr kumimoji="1" lang="zh-CN" altLang="en-US"/>
              <a:t>景风</a:t>
            </a:r>
            <a:endParaRPr kumimoji="1" lang="en-US" altLang="zh-CN" dirty="0"/>
          </a:p>
          <a:p>
            <a:r>
              <a:rPr kumimoji="1" lang="zh-CN" altLang="en-US" dirty="0"/>
              <a:t>景力，景福，景命</a:t>
            </a:r>
            <a:endParaRPr kumimoji="1" lang="en-US" altLang="zh-CN" dirty="0"/>
          </a:p>
          <a:p>
            <a:r>
              <a:rPr kumimoji="1" lang="zh-CN" altLang="en-US" dirty="0"/>
              <a:t>景众</a:t>
            </a:r>
            <a:endParaRPr kumimoji="1" lang="en-US" altLang="zh-CN" dirty="0"/>
          </a:p>
          <a:p>
            <a:r>
              <a:rPr kumimoji="1" lang="zh-CN" altLang="en-US" dirty="0"/>
              <a:t>景士</a:t>
            </a:r>
            <a:endParaRPr kumimoji="1" lang="en-US" altLang="zh-CN" dirty="0"/>
          </a:p>
          <a:p>
            <a:r>
              <a:rPr kumimoji="1" lang="zh-CN" altLang="en-US" dirty="0"/>
              <a:t>景净、景通</a:t>
            </a:r>
          </a:p>
        </p:txBody>
      </p:sp>
      <p:pic>
        <p:nvPicPr>
          <p:cNvPr id="3074" name="Picture 2" descr="黃帝陰符經.黃庭內外景經合刊@ 瑞成書局：內在生活的提案者">
            <a:extLst>
              <a:ext uri="{FF2B5EF4-FFF2-40B4-BE49-F238E27FC236}">
                <a16:creationId xmlns:a16="http://schemas.microsoft.com/office/drawing/2014/main" id="{EDAFF169-009E-23CD-27C7-82E4E53BC4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1225" y="1117598"/>
            <a:ext cx="3599218" cy="513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285《大日經疏集》十八部台灣王穆提集- 菩薩藏佛教學會-阿含毗曇宗、般若中觀宗、法相唯識宗三時教">
            <a:extLst>
              <a:ext uri="{FF2B5EF4-FFF2-40B4-BE49-F238E27FC236}">
                <a16:creationId xmlns:a16="http://schemas.microsoft.com/office/drawing/2014/main" id="{00EC4FC9-2BEB-7A80-E58A-E39E44D77B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251" y="1117598"/>
            <a:ext cx="3627191" cy="513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606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8DF759-3B2E-1BE8-BEB7-F2C5EEB70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聂斯托利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F0C02C9-E154-D943-3D75-EFE39C28BE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550" y="2037311"/>
            <a:ext cx="8946541" cy="4195481"/>
          </a:xfrm>
        </p:spPr>
        <p:txBody>
          <a:bodyPr>
            <a:normAutofit lnSpcReduction="10000"/>
          </a:bodyPr>
          <a:lstStyle/>
          <a:p>
            <a:r>
              <a:rPr kumimoji="1" lang="zh-CN" altLang="en-US" sz="4000" dirty="0"/>
              <a:t>聂斯托利的主要主张</a:t>
            </a:r>
            <a:endParaRPr kumimoji="1" lang="en-US" altLang="zh-CN" sz="4000" dirty="0"/>
          </a:p>
          <a:p>
            <a:pPr lvl="1"/>
            <a:r>
              <a:rPr kumimoji="1" lang="zh-CN" altLang="en-US" sz="3800" dirty="0"/>
              <a:t>拒绝“圣母”</a:t>
            </a:r>
            <a:endParaRPr kumimoji="1" lang="en-US" altLang="zh-CN" sz="3800" dirty="0"/>
          </a:p>
          <a:p>
            <a:pPr lvl="1"/>
            <a:r>
              <a:rPr kumimoji="1" lang="zh-CN" altLang="en-US" sz="3800" dirty="0"/>
              <a:t>强调“人性”</a:t>
            </a:r>
            <a:endParaRPr kumimoji="1" lang="en-US" altLang="zh-CN" sz="3800" dirty="0"/>
          </a:p>
          <a:p>
            <a:pPr lvl="1"/>
            <a:r>
              <a:rPr kumimoji="1" lang="zh-CN" altLang="en-US" sz="3800" dirty="0"/>
              <a:t>两位格论？</a:t>
            </a:r>
            <a:endParaRPr kumimoji="1" lang="en-US" altLang="zh-CN" sz="3800" dirty="0"/>
          </a:p>
          <a:p>
            <a:pPr lvl="1"/>
            <a:r>
              <a:rPr kumimoji="1" lang="zh-CN" altLang="en-US" sz="3800" dirty="0"/>
              <a:t>路德加尔文论聂斯托利</a:t>
            </a:r>
            <a:endParaRPr kumimoji="1" lang="en-US" altLang="zh-CN" sz="3800" dirty="0"/>
          </a:p>
          <a:p>
            <a:pPr lvl="1"/>
            <a:r>
              <a:rPr kumimoji="1" lang="en-US" altLang="zh-CN" sz="3800" dirty="0"/>
              <a:t>《</a:t>
            </a:r>
            <a:r>
              <a:rPr kumimoji="1" lang="zh-CN" altLang="en-US" sz="3800" dirty="0"/>
              <a:t>大马色人纥拉克斯的记述</a:t>
            </a:r>
            <a:r>
              <a:rPr kumimoji="1" lang="en-US" altLang="zh-CN" sz="3800" dirty="0"/>
              <a:t>》</a:t>
            </a:r>
            <a:endParaRPr kumimoji="1" lang="zh-CN" altLang="en-US" sz="3800" dirty="0"/>
          </a:p>
        </p:txBody>
      </p:sp>
      <p:pic>
        <p:nvPicPr>
          <p:cNvPr id="4098" name="Picture 2" descr="Why were Nestorian Christians persecuted? | The Thinking Faith Project's  Blog Article By The Thinking Faith Project">
            <a:extLst>
              <a:ext uri="{FF2B5EF4-FFF2-40B4-BE49-F238E27FC236}">
                <a16:creationId xmlns:a16="http://schemas.microsoft.com/office/drawing/2014/main" id="{6B9E6173-03F0-E249-93F5-21C85C6EFD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120" y="-10665"/>
            <a:ext cx="4779880" cy="6415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93631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离子</Template>
  <TotalTime>255</TotalTime>
  <Words>1455</Words>
  <Application>Microsoft Macintosh PowerPoint</Application>
  <PresentationFormat>宽屏</PresentationFormat>
  <Paragraphs>133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&amp;quot</vt:lpstr>
      <vt:lpstr>等线</vt:lpstr>
      <vt:lpstr>Arial</vt:lpstr>
      <vt:lpstr>Century Gothic</vt:lpstr>
      <vt:lpstr>Wingdings 3</vt:lpstr>
      <vt:lpstr>离子</vt:lpstr>
      <vt:lpstr>景教与也里可温</vt:lpstr>
      <vt:lpstr>PowerPoint 演示文稿</vt:lpstr>
      <vt:lpstr>PowerPoint 演示文稿</vt:lpstr>
      <vt:lpstr>PowerPoint 演示文稿</vt:lpstr>
      <vt:lpstr>南北朝、隋唐</vt:lpstr>
      <vt:lpstr>景教七件事</vt:lpstr>
      <vt:lpstr>景教之名</vt:lpstr>
      <vt:lpstr>景教之名</vt:lpstr>
      <vt:lpstr>聂斯托利</vt:lpstr>
      <vt:lpstr>入华经过：前情</vt:lpstr>
      <vt:lpstr>入华经过</vt:lpstr>
      <vt:lpstr>景教即聂斯托利派在中国</vt:lpstr>
      <vt:lpstr>神学“贡献”</vt:lpstr>
      <vt:lpstr>景教名人</vt:lpstr>
      <vt:lpstr>景教名人</vt:lpstr>
      <vt:lpstr>消亡原因</vt:lpstr>
      <vt:lpstr>遁入边疆</vt:lpstr>
      <vt:lpstr>也里可温</vt:lpstr>
      <vt:lpstr>元代天主教</vt:lpstr>
      <vt:lpstr>也里可温没落原因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经文</dc:title>
  <dc:creator>勇 张</dc:creator>
  <cp:lastModifiedBy>勇 张</cp:lastModifiedBy>
  <cp:revision>13</cp:revision>
  <dcterms:created xsi:type="dcterms:W3CDTF">2023-12-21T03:45:16Z</dcterms:created>
  <dcterms:modified xsi:type="dcterms:W3CDTF">2024-03-10T09:10:59Z</dcterms:modified>
</cp:coreProperties>
</file>