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76"/>
  </p:notesMasterIdLst>
  <p:sldIdLst>
    <p:sldId id="256" r:id="rId2"/>
    <p:sldId id="257" r:id="rId3"/>
    <p:sldId id="258" r:id="rId4"/>
    <p:sldId id="259" r:id="rId5"/>
    <p:sldId id="260" r:id="rId6"/>
    <p:sldId id="261" r:id="rId7"/>
    <p:sldId id="262" r:id="rId8"/>
    <p:sldId id="263" r:id="rId9"/>
    <p:sldId id="286" r:id="rId10"/>
    <p:sldId id="287" r:id="rId11"/>
    <p:sldId id="264" r:id="rId12"/>
    <p:sldId id="265" r:id="rId13"/>
    <p:sldId id="266" r:id="rId14"/>
    <p:sldId id="339" r:id="rId15"/>
    <p:sldId id="267" r:id="rId16"/>
    <p:sldId id="268" r:id="rId17"/>
    <p:sldId id="269" r:id="rId18"/>
    <p:sldId id="270" r:id="rId19"/>
    <p:sldId id="271" r:id="rId20"/>
    <p:sldId id="272" r:id="rId21"/>
    <p:sldId id="273" r:id="rId22"/>
    <p:sldId id="275" r:id="rId23"/>
    <p:sldId id="276" r:id="rId24"/>
    <p:sldId id="277" r:id="rId25"/>
    <p:sldId id="278" r:id="rId26"/>
    <p:sldId id="288" r:id="rId27"/>
    <p:sldId id="289" r:id="rId28"/>
    <p:sldId id="290" r:id="rId29"/>
    <p:sldId id="291" r:id="rId30"/>
    <p:sldId id="279" r:id="rId31"/>
    <p:sldId id="280" r:id="rId32"/>
    <p:sldId id="337" r:id="rId33"/>
    <p:sldId id="338" r:id="rId34"/>
    <p:sldId id="336" r:id="rId35"/>
    <p:sldId id="340" r:id="rId36"/>
    <p:sldId id="281" r:id="rId37"/>
    <p:sldId id="282" r:id="rId38"/>
    <p:sldId id="314" r:id="rId39"/>
    <p:sldId id="292" r:id="rId40"/>
    <p:sldId id="283" r:id="rId41"/>
    <p:sldId id="284" r:id="rId42"/>
    <p:sldId id="285" r:id="rId43"/>
    <p:sldId id="293" r:id="rId44"/>
    <p:sldId id="294" r:id="rId45"/>
    <p:sldId id="295" r:id="rId46"/>
    <p:sldId id="296" r:id="rId47"/>
    <p:sldId id="297" r:id="rId48"/>
    <p:sldId id="313" r:id="rId49"/>
    <p:sldId id="298" r:id="rId50"/>
    <p:sldId id="299" r:id="rId51"/>
    <p:sldId id="315" r:id="rId52"/>
    <p:sldId id="316" r:id="rId53"/>
    <p:sldId id="300" r:id="rId54"/>
    <p:sldId id="301" r:id="rId55"/>
    <p:sldId id="318" r:id="rId56"/>
    <p:sldId id="319" r:id="rId57"/>
    <p:sldId id="320" r:id="rId58"/>
    <p:sldId id="321" r:id="rId59"/>
    <p:sldId id="322" r:id="rId60"/>
    <p:sldId id="323" r:id="rId61"/>
    <p:sldId id="324" r:id="rId62"/>
    <p:sldId id="341" r:id="rId63"/>
    <p:sldId id="302" r:id="rId64"/>
    <p:sldId id="303" r:id="rId65"/>
    <p:sldId id="304" r:id="rId66"/>
    <p:sldId id="305" r:id="rId67"/>
    <p:sldId id="306" r:id="rId68"/>
    <p:sldId id="307" r:id="rId69"/>
    <p:sldId id="308" r:id="rId70"/>
    <p:sldId id="325" r:id="rId71"/>
    <p:sldId id="326" r:id="rId72"/>
    <p:sldId id="332" r:id="rId73"/>
    <p:sldId id="333" r:id="rId74"/>
    <p:sldId id="334" r:id="rId7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223"/>
    <p:restoredTop sz="79194"/>
  </p:normalViewPr>
  <p:slideViewPr>
    <p:cSldViewPr snapToGrid="0">
      <p:cViewPr varScale="1">
        <p:scale>
          <a:sx n="83" d="100"/>
          <a:sy n="83" d="100"/>
        </p:scale>
        <p:origin x="1544" y="19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521B93E-78F0-3B4D-A6E1-F8F7275D7DB8}" type="datetimeFigureOut">
              <a:rPr kumimoji="1" lang="zh-CN" altLang="en-US" smtClean="0"/>
              <a:t>2024/8/16</a:t>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947552C-2229-A74C-92A9-F57597C89183}" type="slidenum">
              <a:rPr kumimoji="1" lang="zh-CN" altLang="en-US" smtClean="0"/>
              <a:t>‹#›</a:t>
            </a:fld>
            <a:endParaRPr kumimoji="1" lang="zh-CN" altLang="en-US"/>
          </a:p>
        </p:txBody>
      </p:sp>
    </p:spTree>
    <p:extLst>
      <p:ext uri="{BB962C8B-B14F-4D97-AF65-F5344CB8AC3E}">
        <p14:creationId xmlns:p14="http://schemas.microsoft.com/office/powerpoint/2010/main" val="12801547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4947552C-2229-A74C-92A9-F57597C89183}" type="slidenum">
              <a:rPr kumimoji="1" lang="zh-CN" altLang="en-US" smtClean="0"/>
              <a:t>3</a:t>
            </a:fld>
            <a:endParaRPr kumimoji="1" lang="zh-CN" altLang="en-US"/>
          </a:p>
        </p:txBody>
      </p:sp>
    </p:spTree>
    <p:extLst>
      <p:ext uri="{BB962C8B-B14F-4D97-AF65-F5344CB8AC3E}">
        <p14:creationId xmlns:p14="http://schemas.microsoft.com/office/powerpoint/2010/main" val="34280815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4947552C-2229-A74C-92A9-F57597C89183}" type="slidenum">
              <a:rPr kumimoji="1" lang="zh-CN" altLang="en-US" smtClean="0"/>
              <a:t>34</a:t>
            </a:fld>
            <a:endParaRPr kumimoji="1" lang="zh-CN" altLang="en-US"/>
          </a:p>
        </p:txBody>
      </p:sp>
    </p:spTree>
    <p:extLst>
      <p:ext uri="{BB962C8B-B14F-4D97-AF65-F5344CB8AC3E}">
        <p14:creationId xmlns:p14="http://schemas.microsoft.com/office/powerpoint/2010/main" val="2605685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然而，突然间，他转头看着同伴们，用微弱但清楚的声音说道：“我无比热爱和崇敬科顿神父（</a:t>
            </a:r>
            <a:r>
              <a:rPr lang="en" altLang="zh-CN" dirty="0"/>
              <a:t>Pierre </a:t>
            </a:r>
            <a:r>
              <a:rPr lang="en" altLang="zh-CN" dirty="0" err="1"/>
              <a:t>Coton</a:t>
            </a:r>
            <a:r>
              <a:rPr lang="zh-CN" altLang="en" dirty="0"/>
              <a:t>），</a:t>
            </a:r>
            <a:r>
              <a:rPr lang="zh-CN" altLang="en-US" dirty="0"/>
              <a:t>他此刻正在法兰西宫廷中。尽管我俩并不相识，但我原打算今年给他写信，献上我的祝贺之意，因他为上主奉献了荣光。我还要亲自告诉他中国教会的情况。如今，请向他致以我的歉意，我已无法完成这个任务。”在神智混乱的情况下，利玛窦的这番言语显得如此清楚而有条理。自从法国国王亨利四世（</a:t>
            </a:r>
            <a:r>
              <a:rPr lang="en-US" altLang="zh-CN" dirty="0"/>
              <a:t>1593</a:t>
            </a:r>
            <a:r>
              <a:rPr lang="zh-CN" altLang="en-US" dirty="0"/>
              <a:t>年，在经历一系列和天主教之吉斯家族与西班牙联军的激烈战斗后（如阿克战役和伊夫里战役），亨利改信天主教，声称“巴黎值得一场弥撒”（</a:t>
            </a:r>
            <a:r>
              <a:rPr lang="en" altLang="zh-CN" dirty="0"/>
              <a:t>Paris </a:t>
            </a:r>
            <a:r>
              <a:rPr lang="en" altLang="zh-CN" dirty="0" err="1"/>
              <a:t>vaut</a:t>
            </a:r>
            <a:r>
              <a:rPr lang="en" altLang="zh-CN" dirty="0"/>
              <a:t> bien </a:t>
            </a:r>
            <a:r>
              <a:rPr lang="en" altLang="zh-CN" dirty="0" err="1"/>
              <a:t>une</a:t>
            </a:r>
            <a:r>
              <a:rPr lang="en" altLang="zh-CN" dirty="0"/>
              <a:t> </a:t>
            </a:r>
            <a:r>
              <a:rPr lang="en" altLang="zh-CN" dirty="0" err="1"/>
              <a:t>messe</a:t>
            </a:r>
            <a:r>
              <a:rPr lang="zh-CN" altLang="en" dirty="0"/>
              <a:t>），</a:t>
            </a:r>
            <a:r>
              <a:rPr lang="zh-CN" altLang="en-US" dirty="0"/>
              <a:t>这也成为他的名言）宣布放弃新教转皈天主教后，耶稣会士科顿就成了法王的忏悔神父，他在无比困难的处境下，以高超的技巧很好地扮演了这一角色。很自然，在利玛窦生命最后的几个小时里，他梦想着能成为万历这个长寿的中国皇帝的忏悔神父。科顿似乎是利玛窦最后念及的名字，在</a:t>
            </a:r>
            <a:r>
              <a:rPr lang="en-US" altLang="zh-CN" dirty="0"/>
              <a:t>5</a:t>
            </a:r>
            <a:r>
              <a:rPr lang="zh-CN" altLang="en-US" dirty="0"/>
              <a:t>月</a:t>
            </a:r>
            <a:r>
              <a:rPr lang="en-US" altLang="zh-CN" dirty="0"/>
              <a:t>11</a:t>
            </a:r>
            <a:r>
              <a:rPr lang="zh-CN" altLang="en-US" dirty="0"/>
              <a:t>日黄昏，他直直地坐在床上，合上双眼，告别了人世。</a:t>
            </a:r>
            <a:endParaRPr lang="en-US" altLang="zh-CN"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dirty="0"/>
              <a:t>窦燕山：本名窦禹钧，因为他住在靠近燕山的地方，所以人称“窦燕山”。相传他教子有方，使五个儿子齐登科甲，有诗云“燕山窦十郎，教子以义方”。 </a:t>
            </a:r>
          </a:p>
          <a:p>
            <a:endParaRPr kumimoji="1" lang="zh-CN" altLang="en-US" dirty="0"/>
          </a:p>
          <a:p>
            <a:endParaRPr kumimoji="1" lang="zh-CN" altLang="en-US" dirty="0"/>
          </a:p>
        </p:txBody>
      </p:sp>
      <p:sp>
        <p:nvSpPr>
          <p:cNvPr id="4" name="灯片编号占位符 3"/>
          <p:cNvSpPr>
            <a:spLocks noGrp="1"/>
          </p:cNvSpPr>
          <p:nvPr>
            <p:ph type="sldNum" sz="quarter" idx="5"/>
          </p:nvPr>
        </p:nvSpPr>
        <p:spPr/>
        <p:txBody>
          <a:bodyPr/>
          <a:lstStyle/>
          <a:p>
            <a:fld id="{4947552C-2229-A74C-92A9-F57597C89183}" type="slidenum">
              <a:rPr kumimoji="1" lang="zh-CN" altLang="en-US" smtClean="0"/>
              <a:t>35</a:t>
            </a:fld>
            <a:endParaRPr kumimoji="1" lang="zh-CN" altLang="en-US"/>
          </a:p>
        </p:txBody>
      </p:sp>
    </p:spTree>
    <p:extLst>
      <p:ext uri="{BB962C8B-B14F-4D97-AF65-F5344CB8AC3E}">
        <p14:creationId xmlns:p14="http://schemas.microsoft.com/office/powerpoint/2010/main" val="35427815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dirty="0"/>
              <a:t>沈㴶，审雀</a:t>
            </a:r>
          </a:p>
        </p:txBody>
      </p:sp>
      <p:sp>
        <p:nvSpPr>
          <p:cNvPr id="4" name="灯片编号占位符 3"/>
          <p:cNvSpPr>
            <a:spLocks noGrp="1"/>
          </p:cNvSpPr>
          <p:nvPr>
            <p:ph type="sldNum" sz="quarter" idx="5"/>
          </p:nvPr>
        </p:nvSpPr>
        <p:spPr/>
        <p:txBody>
          <a:bodyPr/>
          <a:lstStyle/>
          <a:p>
            <a:fld id="{4947552C-2229-A74C-92A9-F57597C89183}" type="slidenum">
              <a:rPr kumimoji="1" lang="zh-CN" altLang="en-US" smtClean="0"/>
              <a:t>38</a:t>
            </a:fld>
            <a:endParaRPr kumimoji="1" lang="zh-CN" altLang="en-US"/>
          </a:p>
        </p:txBody>
      </p:sp>
    </p:spTree>
    <p:extLst>
      <p:ext uri="{BB962C8B-B14F-4D97-AF65-F5344CB8AC3E}">
        <p14:creationId xmlns:p14="http://schemas.microsoft.com/office/powerpoint/2010/main" val="35268030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b="0" i="0" dirty="0">
                <a:solidFill>
                  <a:srgbClr val="EA4335"/>
                </a:solidFill>
                <a:effectLst/>
                <a:highlight>
                  <a:srgbClr val="FFFFFF"/>
                </a:highlight>
                <a:latin typeface="arial" panose="020B0604020202020204" pitchFamily="34" charset="0"/>
              </a:rPr>
              <a:t>耜</a:t>
            </a:r>
            <a:r>
              <a:rPr lang="zh-CN" altLang="en-US" b="0" i="0" dirty="0">
                <a:solidFill>
                  <a:srgbClr val="4D5156"/>
                </a:solidFill>
                <a:effectLst/>
                <a:highlight>
                  <a:srgbClr val="FFFFFF"/>
                </a:highlight>
                <a:latin typeface="arial" panose="020B0604020202020204" pitchFamily="34" charset="0"/>
              </a:rPr>
              <a:t>（</a:t>
            </a:r>
            <a:r>
              <a:rPr lang="en" altLang="zh-CN" b="0" i="0" dirty="0" err="1">
                <a:solidFill>
                  <a:srgbClr val="4D5156"/>
                </a:solidFill>
                <a:effectLst/>
                <a:highlight>
                  <a:srgbClr val="FFFFFF"/>
                </a:highlight>
                <a:latin typeface="arial" panose="020B0604020202020204" pitchFamily="34" charset="0"/>
              </a:rPr>
              <a:t>sì</a:t>
            </a:r>
            <a:r>
              <a:rPr lang="zh-CN" altLang="en" b="0" i="0" dirty="0">
                <a:solidFill>
                  <a:srgbClr val="4D5156"/>
                </a:solidFill>
                <a:effectLst/>
                <a:highlight>
                  <a:srgbClr val="FFFFFF"/>
                </a:highlight>
                <a:latin typeface="arial" panose="020B0604020202020204" pitchFamily="34" charset="0"/>
              </a:rPr>
              <a:t>）</a:t>
            </a:r>
            <a:endParaRPr kumimoji="1" lang="zh-CN" altLang="en-US" dirty="0"/>
          </a:p>
        </p:txBody>
      </p:sp>
      <p:sp>
        <p:nvSpPr>
          <p:cNvPr id="4" name="灯片编号占位符 3"/>
          <p:cNvSpPr>
            <a:spLocks noGrp="1"/>
          </p:cNvSpPr>
          <p:nvPr>
            <p:ph type="sldNum" sz="quarter" idx="5"/>
          </p:nvPr>
        </p:nvSpPr>
        <p:spPr/>
        <p:txBody>
          <a:bodyPr/>
          <a:lstStyle/>
          <a:p>
            <a:fld id="{4947552C-2229-A74C-92A9-F57597C89183}" type="slidenum">
              <a:rPr kumimoji="1" lang="zh-CN" altLang="en-US" smtClean="0"/>
              <a:t>49</a:t>
            </a:fld>
            <a:endParaRPr kumimoji="1" lang="zh-CN" altLang="en-US"/>
          </a:p>
        </p:txBody>
      </p:sp>
    </p:spTree>
    <p:extLst>
      <p:ext uri="{BB962C8B-B14F-4D97-AF65-F5344CB8AC3E}">
        <p14:creationId xmlns:p14="http://schemas.microsoft.com/office/powerpoint/2010/main" val="15574657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4947552C-2229-A74C-92A9-F57597C89183}" type="slidenum">
              <a:rPr kumimoji="1" lang="zh-CN" altLang="en-US" smtClean="0"/>
              <a:t>58</a:t>
            </a:fld>
            <a:endParaRPr kumimoji="1" lang="zh-CN" altLang="en-US"/>
          </a:p>
        </p:txBody>
      </p:sp>
    </p:spTree>
    <p:extLst>
      <p:ext uri="{BB962C8B-B14F-4D97-AF65-F5344CB8AC3E}">
        <p14:creationId xmlns:p14="http://schemas.microsoft.com/office/powerpoint/2010/main" val="31235606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dirty="0"/>
              <a:t>天主教徒梅尔吉布森</a:t>
            </a:r>
            <a:r>
              <a:rPr kumimoji="1" lang="en-US" altLang="zh-CN" dirty="0"/>
              <a:t>《</a:t>
            </a:r>
            <a:r>
              <a:rPr kumimoji="1" lang="zh-CN" altLang="en-US" dirty="0"/>
              <a:t>基督受难记</a:t>
            </a:r>
            <a:r>
              <a:rPr kumimoji="1" lang="en-US" altLang="zh-CN" dirty="0"/>
              <a:t>》</a:t>
            </a:r>
            <a:r>
              <a:rPr kumimoji="1" lang="zh-CN" altLang="en-US" dirty="0"/>
              <a:t>的神学来源？</a:t>
            </a:r>
            <a:endParaRPr kumimoji="1" lang="en-US" altLang="zh-CN" dirty="0"/>
          </a:p>
          <a:p>
            <a:r>
              <a:rPr lang="zh-CN" altLang="en-US" dirty="0"/>
              <a:t>其实，不论是罗耀拉还是阿桂委瓦，都强调过灵性操练第一周的精妙之处，在于当人们冥思反省自己所犯之罪时，不应太纠结于具体的罪恶本身，尤其是不应过多运用自己的感性。阿桂委瓦说，若省思基督的生平，感性运用是合适的，“为自己构想出那画面，以想象的眼睛去观照，回到那一幕幕发生的现场”。然而，对罪恶的反思则是完全不同的问题：若需充分意识到人类所有的弱点，对自己的缺失抱以最深的悔悟，人们就必须尽力避免心智的参与，那会导致陷到罪恶想法中，甚至去重演。</a:t>
            </a:r>
            <a:endParaRPr kumimoji="1" lang="zh-CN" altLang="en-US" dirty="0"/>
          </a:p>
        </p:txBody>
      </p:sp>
      <p:sp>
        <p:nvSpPr>
          <p:cNvPr id="4" name="灯片编号占位符 3"/>
          <p:cNvSpPr>
            <a:spLocks noGrp="1"/>
          </p:cNvSpPr>
          <p:nvPr>
            <p:ph type="sldNum" sz="quarter" idx="5"/>
          </p:nvPr>
        </p:nvSpPr>
        <p:spPr/>
        <p:txBody>
          <a:bodyPr/>
          <a:lstStyle/>
          <a:p>
            <a:fld id="{4947552C-2229-A74C-92A9-F57597C89183}" type="slidenum">
              <a:rPr kumimoji="1" lang="zh-CN" altLang="en-US" smtClean="0"/>
              <a:t>5</a:t>
            </a:fld>
            <a:endParaRPr kumimoji="1" lang="zh-CN" altLang="en-US"/>
          </a:p>
        </p:txBody>
      </p:sp>
    </p:spTree>
    <p:extLst>
      <p:ext uri="{BB962C8B-B14F-4D97-AF65-F5344CB8AC3E}">
        <p14:creationId xmlns:p14="http://schemas.microsoft.com/office/powerpoint/2010/main" val="35007563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en-US" altLang="zh-CN" dirty="0"/>
              <a:t>2004</a:t>
            </a:r>
            <a:r>
              <a:rPr kumimoji="1" lang="zh-CN" altLang="en-US" dirty="0"/>
              <a:t>年</a:t>
            </a:r>
            <a:r>
              <a:rPr kumimoji="1" lang="en-US" altLang="zh-CN" dirty="0"/>
              <a:t>12</a:t>
            </a:r>
            <a:r>
              <a:rPr kumimoji="1" lang="zh-CN" altLang="en-US" dirty="0"/>
              <a:t>月</a:t>
            </a:r>
            <a:r>
              <a:rPr kumimoji="1" lang="en-US" altLang="zh-CN" dirty="0"/>
              <a:t>30</a:t>
            </a:r>
            <a:r>
              <a:rPr kumimoji="1" lang="zh-CN" altLang="en-US" dirty="0"/>
              <a:t>日，全球四分之一顶尖华裔数学家云集广东肇庆．在肇庆学院举行的与肇庆市教育、科技界人士见面会上，享誉全球的杰出华人数学家、国际数学界最高奖</a:t>
            </a:r>
            <a:r>
              <a:rPr kumimoji="1" lang="en-US" altLang="zh-CN" dirty="0"/>
              <a:t>——</a:t>
            </a:r>
            <a:r>
              <a:rPr kumimoji="1" lang="zh-CN" altLang="en-US" dirty="0"/>
              <a:t>菲尔兹奖获得者、美国哈佛大学教授丘成桐先生一语惊人，提出了“中国现代数学起源于肇庆”的重要命题．他认为：“四百多年前，被誉为‘沟通中西文化第一人’的利玛窦把现代数学引进了中国，而他就是在肇庆开始传播‘欧几里得几何’等西方数学著作的．因此，从某种意义上说，中国现代数学起源于肇庆．”</a:t>
            </a:r>
          </a:p>
        </p:txBody>
      </p:sp>
      <p:sp>
        <p:nvSpPr>
          <p:cNvPr id="4" name="灯片编号占位符 3"/>
          <p:cNvSpPr>
            <a:spLocks noGrp="1"/>
          </p:cNvSpPr>
          <p:nvPr>
            <p:ph type="sldNum" sz="quarter" idx="5"/>
          </p:nvPr>
        </p:nvSpPr>
        <p:spPr/>
        <p:txBody>
          <a:bodyPr/>
          <a:lstStyle/>
          <a:p>
            <a:fld id="{4947552C-2229-A74C-92A9-F57597C89183}" type="slidenum">
              <a:rPr kumimoji="1" lang="zh-CN" altLang="en-US" smtClean="0"/>
              <a:t>15</a:t>
            </a:fld>
            <a:endParaRPr kumimoji="1" lang="zh-CN" altLang="en-US"/>
          </a:p>
        </p:txBody>
      </p:sp>
    </p:spTree>
    <p:extLst>
      <p:ext uri="{BB962C8B-B14F-4D97-AF65-F5344CB8AC3E}">
        <p14:creationId xmlns:p14="http://schemas.microsoft.com/office/powerpoint/2010/main" val="36823539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rtl="0"/>
            <a:r>
              <a:rPr lang="zh-CN" altLang="en-US" dirty="0">
                <a:effectLst/>
              </a:rPr>
              <a:t>瞿汝夔（</a:t>
            </a:r>
            <a:r>
              <a:rPr lang="en-US" altLang="zh-CN" dirty="0">
                <a:effectLst/>
              </a:rPr>
              <a:t>?—?</a:t>
            </a:r>
            <a:r>
              <a:rPr lang="zh-CN" altLang="en-US" dirty="0">
                <a:effectLst/>
              </a:rPr>
              <a:t>），字太素，江苏常熟县人。</a:t>
            </a:r>
          </a:p>
          <a:p>
            <a:pPr rtl="0"/>
            <a:r>
              <a:rPr lang="zh-CN" altLang="en-US" dirty="0">
                <a:effectLst/>
              </a:rPr>
              <a:t>尚书瞿景淳之次子</a:t>
            </a:r>
            <a:r>
              <a:rPr lang="en-US" altLang="zh-CN" dirty="0">
                <a:effectLst/>
              </a:rPr>
              <a:t>[1]</a:t>
            </a:r>
            <a:r>
              <a:rPr lang="zh-CN" altLang="en-US" dirty="0">
                <a:effectLst/>
              </a:rPr>
              <a:t>。年轻时曾因与长兄瞿汝稷妻徐氏通奸而被逐出家门，乞食侯门。后成为耶稣会士利玛窦最亲近的中国友人之一，汝夔跟利玛窦学习</a:t>
            </a:r>
            <a:r>
              <a:rPr lang="en-US" altLang="zh-CN" dirty="0">
                <a:effectLst/>
              </a:rPr>
              <a:t>《</a:t>
            </a:r>
            <a:r>
              <a:rPr lang="zh-CN" altLang="en-US" dirty="0">
                <a:effectLst/>
              </a:rPr>
              <a:t>同文算法</a:t>
            </a:r>
            <a:r>
              <a:rPr lang="en-US" altLang="zh-CN" dirty="0">
                <a:effectLst/>
              </a:rPr>
              <a:t>》</a:t>
            </a:r>
            <a:r>
              <a:rPr lang="zh-CN" altLang="en-US" dirty="0">
                <a:effectLst/>
              </a:rPr>
              <a:t>、</a:t>
            </a:r>
            <a:r>
              <a:rPr lang="en-US" altLang="zh-CN" dirty="0">
                <a:effectLst/>
              </a:rPr>
              <a:t>《</a:t>
            </a:r>
            <a:r>
              <a:rPr lang="zh-CN" altLang="en-US" dirty="0">
                <a:effectLst/>
              </a:rPr>
              <a:t>浑盖图说</a:t>
            </a:r>
            <a:r>
              <a:rPr lang="en-US" altLang="zh-CN" dirty="0">
                <a:effectLst/>
              </a:rPr>
              <a:t>》</a:t>
            </a:r>
            <a:r>
              <a:rPr lang="zh-CN" altLang="en-US" dirty="0">
                <a:effectLst/>
              </a:rPr>
              <a:t>、</a:t>
            </a:r>
            <a:r>
              <a:rPr lang="en-US" altLang="zh-CN" dirty="0">
                <a:effectLst/>
              </a:rPr>
              <a:t>《</a:t>
            </a:r>
            <a:r>
              <a:rPr lang="zh-CN" altLang="en-US" dirty="0">
                <a:effectLst/>
              </a:rPr>
              <a:t>欧几里得几何</a:t>
            </a:r>
            <a:r>
              <a:rPr lang="en-US" altLang="zh-CN" dirty="0">
                <a:effectLst/>
              </a:rPr>
              <a:t>》</a:t>
            </a:r>
            <a:r>
              <a:rPr lang="zh-CN" altLang="en-US" dirty="0">
                <a:effectLst/>
              </a:rPr>
              <a:t>，将</a:t>
            </a:r>
            <a:r>
              <a:rPr lang="en-US" altLang="zh-CN" dirty="0">
                <a:effectLst/>
              </a:rPr>
              <a:t>《</a:t>
            </a:r>
            <a:r>
              <a:rPr lang="zh-CN" altLang="en-US" dirty="0">
                <a:effectLst/>
              </a:rPr>
              <a:t>欧几里得几何</a:t>
            </a:r>
            <a:r>
              <a:rPr lang="en-US" altLang="zh-CN" dirty="0">
                <a:effectLst/>
              </a:rPr>
              <a:t>》</a:t>
            </a:r>
            <a:r>
              <a:rPr lang="zh-CN" altLang="en-US" dirty="0">
                <a:effectLst/>
              </a:rPr>
              <a:t>第一卷译成中文</a:t>
            </a:r>
            <a:r>
              <a:rPr lang="en-US" altLang="zh-CN" dirty="0">
                <a:effectLst/>
              </a:rPr>
              <a:t>[2]</a:t>
            </a:r>
            <a:r>
              <a:rPr lang="zh-CN" altLang="en-US" dirty="0">
                <a:effectLst/>
              </a:rPr>
              <a:t>。皈依天主教。（瞿汝稷样貌奇特，三寸丁谷树皮本皮）</a:t>
            </a:r>
          </a:p>
          <a:p>
            <a:endParaRPr kumimoji="1" lang="zh-CN" altLang="en-US" dirty="0"/>
          </a:p>
        </p:txBody>
      </p:sp>
      <p:sp>
        <p:nvSpPr>
          <p:cNvPr id="4" name="灯片编号占位符 3"/>
          <p:cNvSpPr>
            <a:spLocks noGrp="1"/>
          </p:cNvSpPr>
          <p:nvPr>
            <p:ph type="sldNum" sz="quarter" idx="5"/>
          </p:nvPr>
        </p:nvSpPr>
        <p:spPr/>
        <p:txBody>
          <a:bodyPr/>
          <a:lstStyle/>
          <a:p>
            <a:fld id="{4947552C-2229-A74C-92A9-F57597C89183}" type="slidenum">
              <a:rPr kumimoji="1" lang="zh-CN" altLang="en-US" smtClean="0"/>
              <a:t>18</a:t>
            </a:fld>
            <a:endParaRPr kumimoji="1" lang="zh-CN" altLang="en-US"/>
          </a:p>
        </p:txBody>
      </p:sp>
    </p:spTree>
    <p:extLst>
      <p:ext uri="{BB962C8B-B14F-4D97-AF65-F5344CB8AC3E}">
        <p14:creationId xmlns:p14="http://schemas.microsoft.com/office/powerpoint/2010/main" val="15900745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dirty="0"/>
              <a:t>他的学生们在学院里应该学什么？克拉维乌斯对此有着清楚的认识：“天体的数量和运动方式、星象观察的多种形式、星体之间的相互作用</a:t>
            </a:r>
            <a:r>
              <a:rPr kumimoji="1" lang="en-US" altLang="zh-CN" dirty="0"/>
              <a:t>——</a:t>
            </a:r>
            <a:r>
              <a:rPr kumimoji="1" lang="zh-CN" altLang="en-US" dirty="0"/>
              <a:t>这个会随着不同的吸引、排斥、彼此间的相对距离而不断变化</a:t>
            </a:r>
            <a:r>
              <a:rPr kumimoji="1" lang="en-US" altLang="zh-CN" dirty="0"/>
              <a:t>——</a:t>
            </a:r>
            <a:r>
              <a:rPr kumimoji="1" lang="zh-CN" altLang="en-US" dirty="0"/>
              <a:t>相连物质突然的永久性分离、海潮的涨落与流向、季风、彗星、彩虹、烟气以及其他各种气象景物，还有诸如运动、质量、距离、作用、反作用之间的比例关系等等，关于这些，数学家的研究已经汗牛充栋。”克拉维乌斯认为，要使得数学这门课的教学成功有效，教师必须有超常卓越的才能，而学生们必须极度细致地集中阅读那些他觉得重要的材料。一年级学生（</a:t>
            </a:r>
            <a:r>
              <a:rPr kumimoji="1" lang="en" altLang="zh-CN" dirty="0" err="1"/>
              <a:t>los</a:t>
            </a:r>
            <a:r>
              <a:rPr kumimoji="1" lang="en" altLang="zh-CN" dirty="0"/>
              <a:t> </a:t>
            </a:r>
            <a:r>
              <a:rPr kumimoji="1" lang="en" altLang="zh-CN" dirty="0" err="1"/>
              <a:t>lógicos</a:t>
            </a:r>
            <a:r>
              <a:rPr kumimoji="1" lang="zh-CN" altLang="en" dirty="0"/>
              <a:t>）</a:t>
            </a:r>
            <a:r>
              <a:rPr kumimoji="1" lang="zh-CN" altLang="en-US" dirty="0"/>
              <a:t>可在头四个月里学习欧几里得的前四本著作，用一个半月的时间学习实用算术，用两个半月的时间学习行星与天体，两个月学习地理，接下来</a:t>
            </a:r>
            <a:r>
              <a:rPr kumimoji="1" lang="en-US" altLang="zh-CN" dirty="0"/>
              <a:t>——</a:t>
            </a:r>
            <a:r>
              <a:rPr kumimoji="1" lang="zh-CN" altLang="en-US" dirty="0"/>
              <a:t>如果时间还有富余</a:t>
            </a:r>
            <a:r>
              <a:rPr kumimoji="1" lang="en-US" altLang="zh-CN" dirty="0"/>
              <a:t>——</a:t>
            </a:r>
            <a:r>
              <a:rPr kumimoji="1" lang="zh-CN" altLang="en-US" dirty="0"/>
              <a:t>还可以学习欧几里得的第五和第六本著作。二年级的学生（</a:t>
            </a:r>
            <a:r>
              <a:rPr kumimoji="1" lang="en" altLang="zh-CN" dirty="0" err="1"/>
              <a:t>los</a:t>
            </a:r>
            <a:r>
              <a:rPr kumimoji="1" lang="en" altLang="zh-CN" dirty="0"/>
              <a:t> </a:t>
            </a:r>
            <a:r>
              <a:rPr kumimoji="1" lang="en" altLang="zh-CN" dirty="0" err="1"/>
              <a:t>philósophos</a:t>
            </a:r>
            <a:r>
              <a:rPr kumimoji="1" lang="zh-CN" altLang="en" dirty="0"/>
              <a:t>）</a:t>
            </a:r>
            <a:r>
              <a:rPr kumimoji="1" lang="zh-CN" altLang="en-US" dirty="0"/>
              <a:t>则以两个月学天体观测（用来测算各种星体的运动）、四个月学行星理论、三个月学透视法，剩余的时间里就学习钟表制作和教会历法计算等理论。有一些优秀的学生获允在三年级时自修一些阅读课程，研习更高阶的星体理论，学着制作万年历、行星表以及使用四分仪等</a:t>
            </a:r>
          </a:p>
        </p:txBody>
      </p:sp>
      <p:sp>
        <p:nvSpPr>
          <p:cNvPr id="4" name="灯片编号占位符 3"/>
          <p:cNvSpPr>
            <a:spLocks noGrp="1"/>
          </p:cNvSpPr>
          <p:nvPr>
            <p:ph type="sldNum" sz="quarter" idx="5"/>
          </p:nvPr>
        </p:nvSpPr>
        <p:spPr/>
        <p:txBody>
          <a:bodyPr/>
          <a:lstStyle/>
          <a:p>
            <a:fld id="{4947552C-2229-A74C-92A9-F57597C89183}" type="slidenum">
              <a:rPr kumimoji="1" lang="zh-CN" altLang="en-US" smtClean="0"/>
              <a:t>19</a:t>
            </a:fld>
            <a:endParaRPr kumimoji="1" lang="zh-CN" altLang="en-US"/>
          </a:p>
        </p:txBody>
      </p:sp>
    </p:spTree>
    <p:extLst>
      <p:ext uri="{BB962C8B-B14F-4D97-AF65-F5344CB8AC3E}">
        <p14:creationId xmlns:p14="http://schemas.microsoft.com/office/powerpoint/2010/main" val="37437538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800" dirty="0">
                <a:solidFill>
                  <a:srgbClr val="000000"/>
                </a:solidFill>
                <a:effectLst/>
                <a:latin typeface="&amp;quot"/>
              </a:rPr>
              <a:t>神宗看了奏疏很快由太监传下口谕</a:t>
            </a:r>
            <a:r>
              <a:rPr lang="en-US" altLang="zh-CN" sz="1800" dirty="0">
                <a:solidFill>
                  <a:srgbClr val="000000"/>
                </a:solidFill>
                <a:effectLst/>
                <a:latin typeface="&amp;quot"/>
              </a:rPr>
              <a:t>:“</a:t>
            </a:r>
            <a:r>
              <a:rPr lang="zh-CN" altLang="en-US" sz="1800" dirty="0">
                <a:solidFill>
                  <a:srgbClr val="000000"/>
                </a:solidFill>
                <a:effectLst/>
                <a:latin typeface="&amp;quot"/>
              </a:rPr>
              <a:t>钦赐大西洋利玛窦等安居顺天府。禁绝一切遺回南方和大西洋之言。钦此。”</a:t>
            </a:r>
          </a:p>
          <a:p>
            <a:endParaRPr kumimoji="1" lang="zh-CN" altLang="en-US" dirty="0"/>
          </a:p>
        </p:txBody>
      </p:sp>
      <p:sp>
        <p:nvSpPr>
          <p:cNvPr id="4" name="灯片编号占位符 3"/>
          <p:cNvSpPr>
            <a:spLocks noGrp="1"/>
          </p:cNvSpPr>
          <p:nvPr>
            <p:ph type="sldNum" sz="quarter" idx="5"/>
          </p:nvPr>
        </p:nvSpPr>
        <p:spPr/>
        <p:txBody>
          <a:bodyPr/>
          <a:lstStyle/>
          <a:p>
            <a:fld id="{4947552C-2229-A74C-92A9-F57597C89183}" type="slidenum">
              <a:rPr kumimoji="1" lang="zh-CN" altLang="en-US" smtClean="0"/>
              <a:t>21</a:t>
            </a:fld>
            <a:endParaRPr kumimoji="1" lang="zh-CN" altLang="en-US"/>
          </a:p>
        </p:txBody>
      </p:sp>
    </p:spTree>
    <p:extLst>
      <p:ext uri="{BB962C8B-B14F-4D97-AF65-F5344CB8AC3E}">
        <p14:creationId xmlns:p14="http://schemas.microsoft.com/office/powerpoint/2010/main" val="14523737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4947552C-2229-A74C-92A9-F57597C89183}" type="slidenum">
              <a:rPr kumimoji="1" lang="zh-CN" altLang="en-US" smtClean="0"/>
              <a:t>23</a:t>
            </a:fld>
            <a:endParaRPr kumimoji="1" lang="zh-CN" altLang="en-US"/>
          </a:p>
        </p:txBody>
      </p:sp>
    </p:spTree>
    <p:extLst>
      <p:ext uri="{BB962C8B-B14F-4D97-AF65-F5344CB8AC3E}">
        <p14:creationId xmlns:p14="http://schemas.microsoft.com/office/powerpoint/2010/main" val="39313721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1585</a:t>
            </a:r>
            <a:r>
              <a:rPr lang="zh-CN" altLang="en-US" dirty="0"/>
              <a:t>年</a:t>
            </a:r>
            <a:r>
              <a:rPr lang="en-US" altLang="zh-CN" dirty="0"/>
              <a:t>10</a:t>
            </a:r>
            <a:r>
              <a:rPr lang="zh-CN" altLang="en-US" dirty="0"/>
              <a:t>月，在利玛窦写给阿桂委瓦的信中，我们发现他向会长要更多的小型钟表，“可以挂在脖子上那种”，同时也索要一些宗教题材画像，但“并不是那种反映基督受难细节的，那些他们还无法理解”。当马堂</a:t>
            </a:r>
            <a:r>
              <a:rPr lang="en-US" altLang="zh-CN" dirty="0"/>
              <a:t>——</a:t>
            </a:r>
            <a:r>
              <a:rPr lang="zh-CN" altLang="en-US" dirty="0"/>
              <a:t>也就是那个对圣母画像钦羡不已的太监</a:t>
            </a:r>
            <a:r>
              <a:rPr lang="en-US" altLang="zh-CN" dirty="0"/>
              <a:t>——</a:t>
            </a:r>
            <a:r>
              <a:rPr lang="zh-CN" altLang="en-US" dirty="0"/>
              <a:t>看到十字架时，却把它当成了某种邪法，大声叫道：“你们做这个邪恶的玩意，是要刺杀皇上，好人是不会做这种邪门东西的！”马堂立即叫来了士兵，利玛窦和他同伴们的所有行李都被彻底翻查，这些人想找出他们“阴谋”的更多线索，还威胁要用刑，毒打他们。利玛窦倒是坦诚地写道，最大的困难是，那太监“真的认为那是邪恶的东西”，当时围观的人们脸上表情都带有敌意，利玛窦觉得，这时候很难把基督受难的意义向他们作一个圆融的解释。利玛窦在其后是这么记述的（用他惯常使用的第三人称来说）：“在一方面，利神父不太愿意说这是我们的上主，因为要对这些无知的人解释是很难的，尤其是在这么个时间，谈论这些神异的事情</a:t>
            </a:r>
            <a:r>
              <a:rPr lang="en-US" altLang="zh-CN" dirty="0"/>
              <a:t>……</a:t>
            </a:r>
            <a:r>
              <a:rPr lang="zh-CN" altLang="en-US" dirty="0"/>
              <a:t>另一方面，因为他看到所有的人很敌视他，满怀憎恶，仿佛对他们来说，利神父就是残忍对待那个男人的人”，那个男人就是耶稣基督。</a:t>
            </a:r>
            <a:endParaRPr lang="en-US" altLang="zh-CN" dirty="0"/>
          </a:p>
          <a:p>
            <a:r>
              <a:rPr lang="zh-CN" altLang="en-US" dirty="0"/>
              <a:t>所以，利玛窦继续制作各种圣母玛利亚像，有的画于纸上，有的则用石头刻，他还到处寻觅富有绘画才能的耶稣会画师，委托他们创作新的圣母画像。随着各种精美圣母画像的问世，其效果也愈发显著。</a:t>
            </a:r>
            <a:r>
              <a:rPr lang="en-US" altLang="zh-CN" dirty="0"/>
              <a:t>1602</a:t>
            </a:r>
            <a:r>
              <a:rPr lang="zh-CN" altLang="en-US" dirty="0"/>
              <a:t>年，郭居静神父去澳门治病，当他返回时，带来了另一张圣母圣婴像，背景颇为华美，是镀金的房檐和廊柱。徐光启见到这幅画像时，为之深深着迷，这也促成了他最终皈依天主。在中国南方传教的耶稣会士们，也开始在布道之时使用小幅的圣母画像</a:t>
            </a:r>
            <a:r>
              <a:rPr lang="en-US" altLang="zh-CN" dirty="0"/>
              <a:t>——</a:t>
            </a:r>
            <a:r>
              <a:rPr lang="zh-CN" altLang="en-US" dirty="0"/>
              <a:t>他们在小桌板上铺好桌布，置成祭台，然后将圣母像放于正中，侧边点上蜡烛和香。渐渐地，中国信徒们也开始自己印制圣母像，在春节和其他宗教及时令节日，他们将圣母像贴在大幅的彩纸上，然后挂在门外。还有的人不断向圣母求乞，愿她能帮助自己驱除心中的恶灵。</a:t>
            </a:r>
            <a:endParaRPr lang="en-US" altLang="zh-CN" dirty="0"/>
          </a:p>
          <a:p>
            <a:endParaRPr kumimoji="1" lang="zh-CN" altLang="en-US" dirty="0"/>
          </a:p>
        </p:txBody>
      </p:sp>
      <p:sp>
        <p:nvSpPr>
          <p:cNvPr id="4" name="灯片编号占位符 3"/>
          <p:cNvSpPr>
            <a:spLocks noGrp="1"/>
          </p:cNvSpPr>
          <p:nvPr>
            <p:ph type="sldNum" sz="quarter" idx="5"/>
          </p:nvPr>
        </p:nvSpPr>
        <p:spPr/>
        <p:txBody>
          <a:bodyPr/>
          <a:lstStyle/>
          <a:p>
            <a:fld id="{4947552C-2229-A74C-92A9-F57597C89183}" type="slidenum">
              <a:rPr kumimoji="1" lang="zh-CN" altLang="en-US" smtClean="0"/>
              <a:t>32</a:t>
            </a:fld>
            <a:endParaRPr kumimoji="1" lang="zh-CN" altLang="en-US"/>
          </a:p>
        </p:txBody>
      </p:sp>
    </p:spTree>
    <p:extLst>
      <p:ext uri="{BB962C8B-B14F-4D97-AF65-F5344CB8AC3E}">
        <p14:creationId xmlns:p14="http://schemas.microsoft.com/office/powerpoint/2010/main" val="10344081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A232EE-9A8D-81AC-C4A0-516368B6DA90}"/>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76056818-8220-15C5-998F-1B9C7895239E}"/>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31A99193-A4F0-F6AC-0B14-7D7C4EEC7E5A}"/>
              </a:ext>
            </a:extLst>
          </p:cNvPr>
          <p:cNvSpPr>
            <a:spLocks noGrp="1"/>
          </p:cNvSpPr>
          <p:nvPr>
            <p:ph type="body" idx="1"/>
          </p:nvPr>
        </p:nvSpPr>
        <p:spPr/>
        <p:txBody>
          <a:bodyPr/>
          <a:lstStyle/>
          <a:p>
            <a:r>
              <a:rPr lang="zh-CN" altLang="en-US" dirty="0"/>
              <a:t>程大约请的刻工将这幅日本版画转刻成一幅新的木版画，其工艺令人称许。他们在基督的腿上绘出一只金翅雀，这在日本原画中没有，肯定是出于利玛窦的要求。无论是在言谈中，还是记忆里，只要加以正确的诠释，鸟儿和葡萄加在一起，能够引发对更深奥义的思考。然而，在圣母头顶光环中的拉丁文字里，却有一则错误，这应是刻工的疏忽，而不是利玛窦主动要求。日本原版的“万福玛利亚，荣恩满身”，其拉丁文是“</a:t>
            </a:r>
            <a:r>
              <a:rPr lang="en" altLang="zh-CN" dirty="0"/>
              <a:t>Ave Maria Gratia Plena”</a:t>
            </a:r>
            <a:r>
              <a:rPr lang="zh-CN" altLang="en" dirty="0"/>
              <a:t>，</a:t>
            </a:r>
            <a:r>
              <a:rPr lang="zh-CN" altLang="en-US" dirty="0"/>
              <a:t>但在利玛窦的图中则变成了“</a:t>
            </a:r>
            <a:r>
              <a:rPr lang="en" altLang="zh-CN" dirty="0"/>
              <a:t>Ave Maria Gratia Lena”</a:t>
            </a:r>
            <a:r>
              <a:rPr lang="zh-CN" altLang="en" dirty="0"/>
              <a:t>。“</a:t>
            </a:r>
            <a:r>
              <a:rPr lang="en" altLang="zh-CN" dirty="0"/>
              <a:t>Plena”</a:t>
            </a:r>
            <a:r>
              <a:rPr lang="zh-CN" altLang="en-US" dirty="0"/>
              <a:t>是形容词，意为“充满的”，而“</a:t>
            </a:r>
            <a:r>
              <a:rPr lang="en" altLang="zh-CN" dirty="0"/>
              <a:t>Lena”</a:t>
            </a:r>
            <a:r>
              <a:rPr lang="zh-CN" altLang="en-US" dirty="0"/>
              <a:t>则是阴性名词，指的是有诱惑力、令人倾倒的女子。即使利玛窦发现了这则错误，他也没有纠正。</a:t>
            </a:r>
            <a:endParaRPr kumimoji="1" lang="zh-CN" altLang="en-US" dirty="0"/>
          </a:p>
        </p:txBody>
      </p:sp>
      <p:sp>
        <p:nvSpPr>
          <p:cNvPr id="4" name="灯片编号占位符 3">
            <a:extLst>
              <a:ext uri="{FF2B5EF4-FFF2-40B4-BE49-F238E27FC236}">
                <a16:creationId xmlns:a16="http://schemas.microsoft.com/office/drawing/2014/main" id="{4D3F8EB4-86E8-B9C8-1A19-62532B8BB3DE}"/>
              </a:ext>
            </a:extLst>
          </p:cNvPr>
          <p:cNvSpPr>
            <a:spLocks noGrp="1"/>
          </p:cNvSpPr>
          <p:nvPr>
            <p:ph type="sldNum" sz="quarter" idx="5"/>
          </p:nvPr>
        </p:nvSpPr>
        <p:spPr/>
        <p:txBody>
          <a:bodyPr/>
          <a:lstStyle/>
          <a:p>
            <a:fld id="{4947552C-2229-A74C-92A9-F57597C89183}" type="slidenum">
              <a:rPr kumimoji="1" lang="zh-CN" altLang="en-US" smtClean="0"/>
              <a:t>33</a:t>
            </a:fld>
            <a:endParaRPr kumimoji="1" lang="zh-CN" altLang="en-US"/>
          </a:p>
        </p:txBody>
      </p:sp>
    </p:spTree>
    <p:extLst>
      <p:ext uri="{BB962C8B-B14F-4D97-AF65-F5344CB8AC3E}">
        <p14:creationId xmlns:p14="http://schemas.microsoft.com/office/powerpoint/2010/main" val="33190356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zh-CN" altLang="en-US"/>
              <a:t>单击此处编辑母版标题样式</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4AAD347D-5ACD-4C99-B74B-A9C85AD731AF}" type="datetimeFigureOut">
              <a:rPr lang="en-US" dirty="0"/>
              <a:t>8/16/24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带描述的全景图片">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a:t>单击图标添加图片</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4509A250-FF31-4206-8172-F9D3106AACB1}" type="datetimeFigureOut">
              <a:rPr lang="en-US" dirty="0"/>
              <a:t>8/16/24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标题和描述">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zh-CN" altLang="en-US"/>
              <a:t>单击此处编辑母版标题样式</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4509A250-FF31-4206-8172-F9D3106AACB1}" type="datetimeFigureOut">
              <a:rPr lang="en-US" dirty="0"/>
              <a:t>8/16/24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带描述的引言">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zh-CN" altLang="en-US"/>
              <a:t>单击此处编辑母版标题样式</a:t>
            </a:r>
            <a:endParaRPr lang="en-US" dirty="0"/>
          </a:p>
        </p:txBody>
      </p:sp>
      <p:sp>
        <p:nvSpPr>
          <p:cNvPr id="11" name="Text Placeholder 3"/>
          <p:cNvSpPr>
            <a:spLocks noGrp="1"/>
          </p:cNvSpPr>
          <p:nvPr>
            <p:ph type="body" sz="half" idx="14"/>
          </p:nvPr>
        </p:nvSpPr>
        <p:spPr>
          <a:xfrm>
            <a:off x="1930400" y="3771174"/>
            <a:ext cx="727964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zh-CN" altLang="en-US"/>
              <a:t>单击此处编辑母版文本样式</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4509A250-FF31-4206-8172-F9D3106AACB1}" type="datetimeFigureOut">
              <a:rPr lang="en-US" dirty="0"/>
              <a:t>8/16/24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
        <p:nvSpPr>
          <p:cNvPr id="12" name="TextBox 11"/>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
        <p:nvSpPr>
          <p:cNvPr id="15" name="TextBox 14"/>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名片">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zh-CN" altLang="en-US"/>
              <a:t>单击此处编辑母版标题样式</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4509A250-FF31-4206-8172-F9D3106AACB1}" type="datetimeFigureOut">
              <a:rPr lang="en-US" dirty="0"/>
              <a:t>8/16/24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栏">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zh-CN" altLang="en-US"/>
              <a:t>单击此处编辑母版标题样式</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cxnSp>
        <p:nvCxnSpPr>
          <p:cNvPr id="17" name="Straight Connector 16"/>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4509A250-FF31-4206-8172-F9D3106AACB1}" type="datetimeFigureOut">
              <a:rPr lang="en-US" dirty="0"/>
              <a:t>8/16/24</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图片栏">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zh-CN" altLang="en-US"/>
              <a:t>单击此处编辑母版标题样式</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a:t>单击图标添加图片</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a:t>单击图标添加图片</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a:t>单击图标添加图片</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cxnSp>
        <p:nvCxnSpPr>
          <p:cNvPr id="19" name="Straight Connector 18"/>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4509A250-FF31-4206-8172-F9D3106AACB1}" type="datetimeFigureOut">
              <a:rPr lang="en-US" dirty="0"/>
              <a:t>8/16/24</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nchor="t" anchorCtr="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4509A250-FF31-4206-8172-F9D3106AACB1}" type="datetimeFigureOut">
              <a:rPr lang="en-US" dirty="0"/>
              <a:t>8/16/24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4509A250-FF31-4206-8172-F9D3106AACB1}" type="datetimeFigureOut">
              <a:rPr lang="en-US" dirty="0"/>
              <a:t>8/16/24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7" name="Date Placeholder 3"/>
          <p:cNvSpPr>
            <a:spLocks noGrp="1"/>
          </p:cNvSpPr>
          <p:nvPr>
            <p:ph type="dt" sz="half" idx="10"/>
          </p:nvPr>
        </p:nvSpPr>
        <p:spPr/>
        <p:txBody>
          <a:bodyPr/>
          <a:lstStyle/>
          <a:p>
            <a:fld id="{4509A250-FF31-4206-8172-F9D3106AACB1}" type="datetimeFigureOut">
              <a:rPr lang="en-US" dirty="0"/>
              <a:t>8/16/24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zh-CN" altLang="en-US"/>
              <a:t>单击此处编辑母版标题样式</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9796027F-7875-4030-9381-8BD8C4F21935}" type="datetimeFigureOut">
              <a:rPr lang="en-US" dirty="0"/>
              <a:t>8/16/24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Date Placeholder 4"/>
          <p:cNvSpPr>
            <a:spLocks noGrp="1"/>
          </p:cNvSpPr>
          <p:nvPr>
            <p:ph type="dt" sz="half" idx="10"/>
          </p:nvPr>
        </p:nvSpPr>
        <p:spPr/>
        <p:txBody>
          <a:bodyPr/>
          <a:lstStyle/>
          <a:p>
            <a:fld id="{9796027F-7875-4030-9381-8BD8C4F21935}" type="datetimeFigureOut">
              <a:rPr lang="en-US" dirty="0"/>
              <a:t>8/16/24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a:t>单击此处编辑母版标题样式</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7" name="Date Placeholder 6"/>
          <p:cNvSpPr>
            <a:spLocks noGrp="1"/>
          </p:cNvSpPr>
          <p:nvPr>
            <p:ph type="dt" sz="half" idx="10"/>
          </p:nvPr>
        </p:nvSpPr>
        <p:spPr/>
        <p:txBody>
          <a:bodyPr/>
          <a:lstStyle/>
          <a:p>
            <a:fld id="{9796027F-7875-4030-9381-8BD8C4F21935}" type="datetimeFigureOut">
              <a:rPr lang="en-US" dirty="0"/>
              <a:t>8/16/24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7" name="Date Placeholder 2"/>
          <p:cNvSpPr>
            <a:spLocks noGrp="1"/>
          </p:cNvSpPr>
          <p:nvPr>
            <p:ph type="dt" sz="half" idx="10"/>
          </p:nvPr>
        </p:nvSpPr>
        <p:spPr/>
        <p:txBody>
          <a:bodyPr/>
          <a:lstStyle/>
          <a:p>
            <a:fld id="{4509A250-FF31-4206-8172-F9D3106AACB1}" type="datetimeFigureOut">
              <a:rPr lang="en-US" dirty="0"/>
              <a:t>8/16/24</a:t>
            </a:fld>
            <a:endParaRPr lang="en-US" dirty="0"/>
          </a:p>
        </p:txBody>
      </p:sp>
      <p:sp>
        <p:nvSpPr>
          <p:cNvPr id="5" name="Footer Placeholder 3"/>
          <p:cNvSpPr>
            <a:spLocks noGrp="1"/>
          </p:cNvSpPr>
          <p:nvPr>
            <p:ph type="ftr" sz="quarter" idx="11"/>
          </p:nvPr>
        </p:nvSpPr>
        <p:spPr/>
        <p:txBody>
          <a:bodyPr/>
          <a:lstStyle/>
          <a:p>
            <a:endParaRPr lang="en-US" dirty="0"/>
          </a:p>
        </p:txBody>
      </p:sp>
      <p:sp>
        <p:nvSpPr>
          <p:cNvPr id="6" name="Slide Number Placeholder 4"/>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4509A250-FF31-4206-8172-F9D3106AACB1}" type="datetimeFigureOut">
              <a:rPr lang="en-US" dirty="0"/>
              <a:t>8/16/24</a:t>
            </a:fld>
            <a:endParaRPr lang="en-US" dirty="0"/>
          </a:p>
        </p:txBody>
      </p:sp>
      <p:sp>
        <p:nvSpPr>
          <p:cNvPr id="5" name="Footer Placeholder 2"/>
          <p:cNvSpPr>
            <a:spLocks noGrp="1"/>
          </p:cNvSpPr>
          <p:nvPr>
            <p:ph type="ftr" sz="quarter" idx="11"/>
          </p:nvPr>
        </p:nvSpPr>
        <p:spPr/>
        <p:txBody>
          <a:bodyPr/>
          <a:lstStyle/>
          <a:p>
            <a:endParaRPr lang="en-US" dirty="0"/>
          </a:p>
        </p:txBody>
      </p:sp>
      <p:sp>
        <p:nvSpPr>
          <p:cNvPr id="6" name="Slide Number Placeholder 3"/>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1154953" y="1447800"/>
            <a:ext cx="3401064" cy="1447800"/>
          </a:xfrm>
        </p:spPr>
        <p:txBody>
          <a:bodyPr anchor="b"/>
          <a:lstStyle>
            <a:lvl1pPr algn="l">
              <a:defRPr sz="2400" b="0"/>
            </a:lvl1pPr>
          </a:lstStyle>
          <a:p>
            <a:r>
              <a:rPr lang="zh-CN" altLang="en-US"/>
              <a:t>单击此处编辑母版标题样式</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Text Placeholder 3"/>
          <p:cNvSpPr>
            <a:spLocks noGrp="1"/>
          </p:cNvSpPr>
          <p:nvPr>
            <p:ph type="body" sz="half" idx="2"/>
          </p:nvPr>
        </p:nvSpPr>
        <p:spPr>
          <a:xfrm>
            <a:off x="1154953"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7" name="Date Placeholder 4"/>
          <p:cNvSpPr>
            <a:spLocks noGrp="1"/>
          </p:cNvSpPr>
          <p:nvPr>
            <p:ph type="dt" sz="half" idx="10"/>
          </p:nvPr>
        </p:nvSpPr>
        <p:spPr/>
        <p:txBody>
          <a:bodyPr/>
          <a:lstStyle/>
          <a:p>
            <a:fld id="{4509A250-FF31-4206-8172-F9D3106AACB1}" type="datetimeFigureOut">
              <a:rPr lang="en-US" dirty="0"/>
              <a:t>8/16/24</a:t>
            </a:fld>
            <a:endParaRPr lang="en-US" dirty="0"/>
          </a:p>
        </p:txBody>
      </p:sp>
      <p:sp>
        <p:nvSpPr>
          <p:cNvPr id="5" name="Footer Placeholder 5"/>
          <p:cNvSpPr>
            <a:spLocks noGrp="1"/>
          </p:cNvSpPr>
          <p:nvPr>
            <p:ph type="ftr" sz="quarter" idx="11"/>
          </p:nvPr>
        </p:nvSpPr>
        <p:spPr/>
        <p:txBody>
          <a:bodyPr/>
          <a:lstStyle/>
          <a:p>
            <a:endParaRPr lang="en-US" dirty="0"/>
          </a:p>
        </p:txBody>
      </p:sp>
      <p:sp>
        <p:nvSpPr>
          <p:cNvPr id="6" name="Slide Number Placeholder 6"/>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a:t>单击图标添加图片</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4509A250-FF31-4206-8172-F9D3106AACB1}" type="datetimeFigureOut">
              <a:rPr lang="en-US" dirty="0"/>
              <a:t>8/16/24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4AAD347D-5ACD-4C99-B74B-A9C85AD731AF}" type="datetimeFigureOut">
              <a:rPr lang="en-US" dirty="0"/>
              <a:t>8/16/24</a:t>
            </a:fld>
            <a:endParaRPr lang="en-US" dirty="0"/>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en-US" dirty="0"/>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D57F1E4F-1CFF-5643-939E-02111984F565}" type="slidenum">
              <a:rPr lang="en-US" dirty="0"/>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8" r:id="rId9"/>
    <p:sldLayoutId id="2147483667" r:id="rId10"/>
    <p:sldLayoutId id="2147483661" r:id="rId11"/>
    <p:sldLayoutId id="2147483664" r:id="rId12"/>
    <p:sldLayoutId id="2147483662" r:id="rId13"/>
    <p:sldLayoutId id="2147483669" r:id="rId14"/>
    <p:sldLayoutId id="2147483670" r:id="rId15"/>
    <p:sldLayoutId id="2147483658" r:id="rId16"/>
    <p:sldLayoutId id="2147483659" r:id="rId17"/>
  </p:sldLayoutIdLst>
  <p:hf sldNum="0" hdr="0" ftr="0" dt="0"/>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5.jpeg"/></Relationships>
</file>

<file path=ppt/slides/_rels/slide36.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11.jpeg"/><Relationship Id="rId7" Type="http://schemas.openxmlformats.org/officeDocument/2006/relationships/image" Target="../media/image33.jpeg"/><Relationship Id="rId2" Type="http://schemas.openxmlformats.org/officeDocument/2006/relationships/image" Target="../media/image10.jpeg"/><Relationship Id="rId1" Type="http://schemas.openxmlformats.org/officeDocument/2006/relationships/slideLayout" Target="../slideLayouts/slideLayout2.xml"/><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image" Target="../media/image12.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5377A44-8F1F-ED14-1522-E903BA99040B}"/>
              </a:ext>
            </a:extLst>
          </p:cNvPr>
          <p:cNvSpPr>
            <a:spLocks noGrp="1"/>
          </p:cNvSpPr>
          <p:nvPr>
            <p:ph type="ctrTitle"/>
          </p:nvPr>
        </p:nvSpPr>
        <p:spPr/>
        <p:txBody>
          <a:bodyPr/>
          <a:lstStyle/>
          <a:p>
            <a:r>
              <a:rPr kumimoji="1" lang="zh-CN" altLang="en-US" dirty="0"/>
              <a:t>耶稣会的明清与清明</a:t>
            </a:r>
          </a:p>
        </p:txBody>
      </p:sp>
      <p:sp>
        <p:nvSpPr>
          <p:cNvPr id="3" name="副标题 2">
            <a:extLst>
              <a:ext uri="{FF2B5EF4-FFF2-40B4-BE49-F238E27FC236}">
                <a16:creationId xmlns:a16="http://schemas.microsoft.com/office/drawing/2014/main" id="{587CDF4D-FF39-A07A-095F-0D6DDF62D656}"/>
              </a:ext>
            </a:extLst>
          </p:cNvPr>
          <p:cNvSpPr>
            <a:spLocks noGrp="1"/>
          </p:cNvSpPr>
          <p:nvPr>
            <p:ph type="subTitle" idx="1"/>
          </p:nvPr>
        </p:nvSpPr>
        <p:spPr/>
        <p:txBody>
          <a:bodyPr/>
          <a:lstStyle/>
          <a:p>
            <a:r>
              <a:rPr kumimoji="1" lang="zh-CN" altLang="en-US" dirty="0"/>
              <a:t>中国教会史</a:t>
            </a:r>
          </a:p>
        </p:txBody>
      </p:sp>
    </p:spTree>
    <p:extLst>
      <p:ext uri="{BB962C8B-B14F-4D97-AF65-F5344CB8AC3E}">
        <p14:creationId xmlns:p14="http://schemas.microsoft.com/office/powerpoint/2010/main" val="71527981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EB6CEA-5B1E-765F-A015-DCEF056BFADA}"/>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F13EE5CE-B114-E0DE-0B5B-492993436239}"/>
              </a:ext>
            </a:extLst>
          </p:cNvPr>
          <p:cNvSpPr>
            <a:spLocks noGrp="1"/>
          </p:cNvSpPr>
          <p:nvPr>
            <p:ph type="title"/>
          </p:nvPr>
        </p:nvSpPr>
        <p:spPr/>
        <p:txBody>
          <a:bodyPr/>
          <a:lstStyle/>
          <a:p>
            <a:r>
              <a:rPr kumimoji="1" lang="zh-CN" altLang="en-US" dirty="0"/>
              <a:t>耶稣会 </a:t>
            </a:r>
            <a:r>
              <a:rPr kumimoji="1" lang="en-US" altLang="zh-CN" dirty="0"/>
              <a:t>VS</a:t>
            </a:r>
            <a:r>
              <a:rPr kumimoji="1" lang="zh-CN" altLang="en-US" dirty="0"/>
              <a:t> 清教徒</a:t>
            </a:r>
            <a:r>
              <a:rPr kumimoji="1" lang="en-US" altLang="zh-CN" dirty="0"/>
              <a:t>/</a:t>
            </a:r>
            <a:r>
              <a:rPr kumimoji="1" lang="zh-CN" altLang="en-US" dirty="0"/>
              <a:t>苏格兰长老会</a:t>
            </a:r>
          </a:p>
        </p:txBody>
      </p:sp>
      <p:sp>
        <p:nvSpPr>
          <p:cNvPr id="3" name="内容占位符 2">
            <a:extLst>
              <a:ext uri="{FF2B5EF4-FFF2-40B4-BE49-F238E27FC236}">
                <a16:creationId xmlns:a16="http://schemas.microsoft.com/office/drawing/2014/main" id="{8FE20057-6746-E419-34BA-45E9EB3F7F5F}"/>
              </a:ext>
            </a:extLst>
          </p:cNvPr>
          <p:cNvSpPr>
            <a:spLocks noGrp="1"/>
          </p:cNvSpPr>
          <p:nvPr>
            <p:ph idx="1"/>
          </p:nvPr>
        </p:nvSpPr>
        <p:spPr>
          <a:xfrm>
            <a:off x="646111" y="1331259"/>
            <a:ext cx="10899778" cy="5226295"/>
          </a:xfrm>
        </p:spPr>
        <p:txBody>
          <a:bodyPr>
            <a:normAutofit/>
          </a:bodyPr>
          <a:lstStyle/>
          <a:p>
            <a:r>
              <a:rPr kumimoji="1" lang="zh-CN" altLang="en-US" sz="2400" dirty="0"/>
              <a:t>当时的苏格兰给欧洲大陆人留下了“满街都是神学家”的印象，识字率和读书风气的上升主要是神学和政治争论的副产品。</a:t>
            </a:r>
            <a:r>
              <a:rPr kumimoji="1" lang="en-US" altLang="zh-CN" sz="2400" dirty="0"/>
              <a:t>《</a:t>
            </a:r>
            <a:r>
              <a:rPr kumimoji="1" lang="zh-CN" altLang="en-US" sz="2400" dirty="0"/>
              <a:t>圣经</a:t>
            </a:r>
            <a:r>
              <a:rPr kumimoji="1" lang="en-US" altLang="zh-CN" sz="2400" dirty="0"/>
              <a:t>》</a:t>
            </a:r>
            <a:r>
              <a:rPr kumimoji="1" lang="zh-CN" altLang="en-US" sz="2400" dirty="0"/>
              <a:t>、神学著作和政论小册子占据了出版业的大半壁江山，绝大部分倾向于不同的新教派。天主教出版物虽然有詹姆斯二世的财政资助，仍然数量不多，应验了“懒惰”的指责。枢密院的个别镇压未能扭转趋势。无论如何，十七世纪末的苏格兰教育水准与其地瘠民贫的经济水准极不相称。近代化前夜已经普及大多数男性基础教育，除去北美殖民地和德川日本以外并不多见。更重要的是：这样的热忱一旦转入其他领域，势必释放巨大的能量，十八世纪，苏格兰的学术和经济同时起飞。著名的苏格兰启蒙运动从思想脉络看就是从新教神学到政治哲学的潮流进一步展开，给近代世界留下了深刻的印记。十八世纪的“哲学学会”、“政治经济俱乐部”、“精英社”、“文学社”、“爱丁堡皇家学会”、“爱丁堡实业协会”占据了百年前神学团体的生态位，将公共领域的讨论从政治哲学引向自然哲学等领域。从此以后，苏格兰一直在为人类思想提供与其人口不相称的巨大贡献。</a:t>
            </a:r>
          </a:p>
          <a:p>
            <a:endParaRPr kumimoji="1" lang="zh-CN" altLang="en-US" sz="2400" dirty="0"/>
          </a:p>
        </p:txBody>
      </p:sp>
    </p:spTree>
    <p:extLst>
      <p:ext uri="{BB962C8B-B14F-4D97-AF65-F5344CB8AC3E}">
        <p14:creationId xmlns:p14="http://schemas.microsoft.com/office/powerpoint/2010/main" val="49681173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3611BF-AE15-23F3-8875-50A9B5A215D4}"/>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CD45A197-5723-E101-162B-A9B94D44C5B7}"/>
              </a:ext>
            </a:extLst>
          </p:cNvPr>
          <p:cNvSpPr>
            <a:spLocks noGrp="1"/>
          </p:cNvSpPr>
          <p:nvPr>
            <p:ph type="title"/>
          </p:nvPr>
        </p:nvSpPr>
        <p:spPr/>
        <p:txBody>
          <a:bodyPr/>
          <a:lstStyle/>
          <a:p>
            <a:r>
              <a:rPr kumimoji="1" lang="zh-CN" altLang="en-US" dirty="0"/>
              <a:t>耶稣会的东方宣教</a:t>
            </a:r>
          </a:p>
        </p:txBody>
      </p:sp>
      <p:sp>
        <p:nvSpPr>
          <p:cNvPr id="3" name="内容占位符 2">
            <a:extLst>
              <a:ext uri="{FF2B5EF4-FFF2-40B4-BE49-F238E27FC236}">
                <a16:creationId xmlns:a16="http://schemas.microsoft.com/office/drawing/2014/main" id="{CAB6849C-07B9-4E1B-4DA3-5C3473EB5E76}"/>
              </a:ext>
            </a:extLst>
          </p:cNvPr>
          <p:cNvSpPr>
            <a:spLocks noGrp="1"/>
          </p:cNvSpPr>
          <p:nvPr>
            <p:ph idx="1"/>
          </p:nvPr>
        </p:nvSpPr>
        <p:spPr/>
        <p:txBody>
          <a:bodyPr>
            <a:normAutofit/>
          </a:bodyPr>
          <a:lstStyle/>
          <a:p>
            <a:r>
              <a:rPr lang="zh-CN" altLang="en-US" sz="2800" dirty="0"/>
              <a:t>划界通谕 </a:t>
            </a:r>
            <a:endParaRPr kumimoji="1" lang="en-US" altLang="zh-CN" sz="2800" dirty="0"/>
          </a:p>
          <a:p>
            <a:r>
              <a:rPr kumimoji="1" lang="zh-CN" altLang="en-US" sz="2800" dirty="0"/>
              <a:t>葡萄牙享有东方的保教权，从欧洲经海路到东方传教的传教士必须从里斯本出发，先到印度果阿，再去亚洲各地。</a:t>
            </a:r>
          </a:p>
          <a:p>
            <a:r>
              <a:rPr kumimoji="1" lang="zh-CN" altLang="en-US" sz="2800" dirty="0"/>
              <a:t>初期的传教士们面对壁垒森严的明代海禁政策，无不一筹莫展，即使有人偷渡人境，也会遭到逮捕、驱逐出境。因此，耶稣会远东视察员范礼安曾面对中国界石发出沉痛的叹息，说</a:t>
            </a:r>
            <a:r>
              <a:rPr kumimoji="1" lang="en-US" altLang="zh-CN" sz="2800" dirty="0"/>
              <a:t>:“</a:t>
            </a:r>
            <a:r>
              <a:rPr kumimoji="1" lang="zh-CN" altLang="en-US" sz="2800" dirty="0"/>
              <a:t>磐石呀磐石</a:t>
            </a:r>
            <a:r>
              <a:rPr kumimoji="1" lang="en-US" altLang="zh-CN" sz="2800" dirty="0"/>
              <a:t>!</a:t>
            </a:r>
            <a:r>
              <a:rPr kumimoji="1" lang="zh-CN" altLang="en-US" sz="2800" dirty="0"/>
              <a:t>什么时候才能裂开呢</a:t>
            </a:r>
            <a:r>
              <a:rPr kumimoji="1" lang="en-US" altLang="zh-CN" sz="2800" dirty="0"/>
              <a:t>!”</a:t>
            </a:r>
            <a:endParaRPr kumimoji="1" lang="zh-CN" altLang="en-US" sz="2800" dirty="0"/>
          </a:p>
        </p:txBody>
      </p:sp>
    </p:spTree>
    <p:extLst>
      <p:ext uri="{BB962C8B-B14F-4D97-AF65-F5344CB8AC3E}">
        <p14:creationId xmlns:p14="http://schemas.microsoft.com/office/powerpoint/2010/main" val="8779774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81740A-BC07-986B-4383-DA9896B0D199}"/>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15FD3CA7-A7C6-2ED3-51B9-613B1B78CEDA}"/>
              </a:ext>
            </a:extLst>
          </p:cNvPr>
          <p:cNvSpPr>
            <a:spLocks noGrp="1"/>
          </p:cNvSpPr>
          <p:nvPr>
            <p:ph type="title"/>
          </p:nvPr>
        </p:nvSpPr>
        <p:spPr/>
        <p:txBody>
          <a:bodyPr/>
          <a:lstStyle/>
          <a:p>
            <a:r>
              <a:rPr kumimoji="1" lang="zh-CN" altLang="en-US" dirty="0"/>
              <a:t>沙勿略</a:t>
            </a:r>
          </a:p>
        </p:txBody>
      </p:sp>
      <p:sp>
        <p:nvSpPr>
          <p:cNvPr id="3" name="内容占位符 2">
            <a:extLst>
              <a:ext uri="{FF2B5EF4-FFF2-40B4-BE49-F238E27FC236}">
                <a16:creationId xmlns:a16="http://schemas.microsoft.com/office/drawing/2014/main" id="{258D61EC-AE8A-55C3-A1AC-BEA0E0BF5910}"/>
              </a:ext>
            </a:extLst>
          </p:cNvPr>
          <p:cNvSpPr>
            <a:spLocks noGrp="1"/>
          </p:cNvSpPr>
          <p:nvPr>
            <p:ph idx="1"/>
          </p:nvPr>
        </p:nvSpPr>
        <p:spPr>
          <a:xfrm>
            <a:off x="448404" y="1999470"/>
            <a:ext cx="2764353" cy="4195481"/>
          </a:xfrm>
        </p:spPr>
        <p:txBody>
          <a:bodyPr/>
          <a:lstStyle/>
          <a:p>
            <a:r>
              <a:rPr kumimoji="1" lang="zh-CN" altLang="en-US" dirty="0"/>
              <a:t>洛约拉好友</a:t>
            </a:r>
            <a:endParaRPr kumimoji="1" lang="en-US" altLang="zh-CN" dirty="0"/>
          </a:p>
          <a:p>
            <a:r>
              <a:rPr kumimoji="1" lang="zh-CN" altLang="en-US" dirty="0"/>
              <a:t>“东方宗徒”</a:t>
            </a:r>
            <a:endParaRPr kumimoji="1" lang="en-US" altLang="zh-CN" dirty="0"/>
          </a:p>
          <a:p>
            <a:r>
              <a:rPr kumimoji="1" lang="zh-CN" altLang="en-US" dirty="0"/>
              <a:t>日本与中国</a:t>
            </a:r>
            <a:endParaRPr kumimoji="1" lang="en-US" altLang="zh-CN" dirty="0"/>
          </a:p>
          <a:p>
            <a:r>
              <a:rPr kumimoji="1" lang="zh-CN" altLang="en-US" dirty="0"/>
              <a:t>“假如中国皇帝信了基督，他的臣民就会很容易地接受福音。”</a:t>
            </a:r>
            <a:endParaRPr kumimoji="1" lang="en-US" altLang="zh-CN" dirty="0"/>
          </a:p>
          <a:p>
            <a:r>
              <a:rPr kumimoji="1" lang="zh-CN" altLang="en-US" dirty="0"/>
              <a:t>罗明坚：第一位获准在中国居留的传教士</a:t>
            </a:r>
          </a:p>
        </p:txBody>
      </p:sp>
      <p:pic>
        <p:nvPicPr>
          <p:cNvPr id="5122" name="Picture 2" descr="Praying with St Francis Xavier | Jesuits in Britain">
            <a:extLst>
              <a:ext uri="{FF2B5EF4-FFF2-40B4-BE49-F238E27FC236}">
                <a16:creationId xmlns:a16="http://schemas.microsoft.com/office/drawing/2014/main" id="{FD613932-5439-A947-36EF-E7C937E5CE9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97765" y="1591982"/>
            <a:ext cx="8559800" cy="48133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34517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1209D1-7B47-DFF8-A2A0-A9C3B7B3A242}"/>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09C7F9E9-3A82-2500-558E-8B9D6837FB18}"/>
              </a:ext>
            </a:extLst>
          </p:cNvPr>
          <p:cNvSpPr>
            <a:spLocks noGrp="1"/>
          </p:cNvSpPr>
          <p:nvPr>
            <p:ph type="title"/>
          </p:nvPr>
        </p:nvSpPr>
        <p:spPr/>
        <p:txBody>
          <a:bodyPr/>
          <a:lstStyle/>
          <a:p>
            <a:r>
              <a:rPr kumimoji="1" lang="zh-CN" altLang="en-US" dirty="0"/>
              <a:t>利玛窦</a:t>
            </a:r>
          </a:p>
        </p:txBody>
      </p:sp>
      <p:pic>
        <p:nvPicPr>
          <p:cNvPr id="5" name="内容占位符 4" descr="一群穿着西装的人的旧照片&#10;&#10;描述已自动生成">
            <a:extLst>
              <a:ext uri="{FF2B5EF4-FFF2-40B4-BE49-F238E27FC236}">
                <a16:creationId xmlns:a16="http://schemas.microsoft.com/office/drawing/2014/main" id="{61FC9D9C-D61D-D6AC-09AB-2B28BCFF139E}"/>
              </a:ext>
            </a:extLst>
          </p:cNvPr>
          <p:cNvPicPr>
            <a:picLocks noGrp="1" noChangeAspect="1"/>
          </p:cNvPicPr>
          <p:nvPr>
            <p:ph idx="1"/>
          </p:nvPr>
        </p:nvPicPr>
        <p:blipFill>
          <a:blip r:embed="rId2"/>
          <a:stretch>
            <a:fillRect/>
          </a:stretch>
        </p:blipFill>
        <p:spPr>
          <a:xfrm>
            <a:off x="7141534" y="0"/>
            <a:ext cx="5050466" cy="6858000"/>
          </a:xfrm>
        </p:spPr>
      </p:pic>
      <p:sp>
        <p:nvSpPr>
          <p:cNvPr id="7" name="文本框 6">
            <a:extLst>
              <a:ext uri="{FF2B5EF4-FFF2-40B4-BE49-F238E27FC236}">
                <a16:creationId xmlns:a16="http://schemas.microsoft.com/office/drawing/2014/main" id="{C6FE3A37-A61F-F060-3AFC-170A390AA282}"/>
              </a:ext>
            </a:extLst>
          </p:cNvPr>
          <p:cNvSpPr txBox="1"/>
          <p:nvPr/>
        </p:nvSpPr>
        <p:spPr>
          <a:xfrm>
            <a:off x="646111" y="1397675"/>
            <a:ext cx="6098058" cy="4832092"/>
          </a:xfrm>
          <a:prstGeom prst="rect">
            <a:avLst/>
          </a:prstGeom>
          <a:noFill/>
        </p:spPr>
        <p:txBody>
          <a:bodyPr wrap="square">
            <a:spAutoFit/>
          </a:bodyPr>
          <a:lstStyle/>
          <a:p>
            <a:r>
              <a:rPr lang="zh-CN" altLang="en-US" sz="2800" dirty="0"/>
              <a:t>木心评利玛窦：意大利人玛窦·利（Matteo Ricci，1552—1610），自改中国名为利西泰，后人称利玛窦，是耶稣会传教士。万历八年由广东一路入北京，建教堂，传道，中文程度之好，好到你们拜他为中文老师。古文清通雅健，兼魏晋之简练，唐宋之流利。我看他的中文，实在佩服（足可做中国作协主席），而他最擅长的是天文、地理、医药。他和徐光启是至交，明神宗甚器重他。</a:t>
            </a:r>
          </a:p>
        </p:txBody>
      </p:sp>
    </p:spTree>
    <p:extLst>
      <p:ext uri="{BB962C8B-B14F-4D97-AF65-F5344CB8AC3E}">
        <p14:creationId xmlns:p14="http://schemas.microsoft.com/office/powerpoint/2010/main" val="415372417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1209D1-7B47-DFF8-A2A0-A9C3B7B3A242}"/>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09C7F9E9-3A82-2500-558E-8B9D6837FB18}"/>
              </a:ext>
            </a:extLst>
          </p:cNvPr>
          <p:cNvSpPr>
            <a:spLocks noGrp="1"/>
          </p:cNvSpPr>
          <p:nvPr>
            <p:ph type="title"/>
          </p:nvPr>
        </p:nvSpPr>
        <p:spPr/>
        <p:txBody>
          <a:bodyPr/>
          <a:lstStyle/>
          <a:p>
            <a:r>
              <a:rPr kumimoji="1" lang="zh-CN" altLang="en-US" dirty="0"/>
              <a:t>利玛窦</a:t>
            </a:r>
          </a:p>
        </p:txBody>
      </p:sp>
      <p:pic>
        <p:nvPicPr>
          <p:cNvPr id="5" name="内容占位符 4" descr="一群穿着西装的人的旧照片&#10;&#10;描述已自动生成">
            <a:extLst>
              <a:ext uri="{FF2B5EF4-FFF2-40B4-BE49-F238E27FC236}">
                <a16:creationId xmlns:a16="http://schemas.microsoft.com/office/drawing/2014/main" id="{61FC9D9C-D61D-D6AC-09AB-2B28BCFF139E}"/>
              </a:ext>
            </a:extLst>
          </p:cNvPr>
          <p:cNvPicPr>
            <a:picLocks noGrp="1" noChangeAspect="1"/>
          </p:cNvPicPr>
          <p:nvPr>
            <p:ph idx="1"/>
          </p:nvPr>
        </p:nvPicPr>
        <p:blipFill>
          <a:blip r:embed="rId2"/>
          <a:stretch>
            <a:fillRect/>
          </a:stretch>
        </p:blipFill>
        <p:spPr>
          <a:xfrm>
            <a:off x="7141534" y="0"/>
            <a:ext cx="5050466" cy="6858000"/>
          </a:xfrm>
        </p:spPr>
      </p:pic>
      <p:sp>
        <p:nvSpPr>
          <p:cNvPr id="11" name="文本框 10">
            <a:extLst>
              <a:ext uri="{FF2B5EF4-FFF2-40B4-BE49-F238E27FC236}">
                <a16:creationId xmlns:a16="http://schemas.microsoft.com/office/drawing/2014/main" id="{2C9C7FC0-0E9C-6338-E981-0D16191576C8}"/>
              </a:ext>
            </a:extLst>
          </p:cNvPr>
          <p:cNvSpPr txBox="1"/>
          <p:nvPr/>
        </p:nvSpPr>
        <p:spPr>
          <a:xfrm>
            <a:off x="646111" y="1428803"/>
            <a:ext cx="6098058" cy="5016758"/>
          </a:xfrm>
          <a:prstGeom prst="rect">
            <a:avLst/>
          </a:prstGeom>
          <a:noFill/>
        </p:spPr>
        <p:txBody>
          <a:bodyPr wrap="square">
            <a:spAutoFit/>
          </a:bodyPr>
          <a:lstStyle/>
          <a:p>
            <a:r>
              <a:rPr lang="zh-CN" altLang="en-US" sz="3200" dirty="0"/>
              <a:t>利玛窦十六岁来到罗马，在圣汤多雷亚的学院学习预科，并于1571年（明隆庆五年）的圣母升天节那天加入了耶稣会。1572年（隆庆六年）在耶稣会主办的罗马学院学习哲学和神学，并师从数学家克拉乌学习天算，其时范礼安也是他的老师。在这段时期，他还学会了拉丁文和希腊语，而且也会使用葡萄牙语和西班牙语。</a:t>
            </a:r>
          </a:p>
        </p:txBody>
      </p:sp>
    </p:spTree>
    <p:extLst>
      <p:ext uri="{BB962C8B-B14F-4D97-AF65-F5344CB8AC3E}">
        <p14:creationId xmlns:p14="http://schemas.microsoft.com/office/powerpoint/2010/main" val="253399588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8F0226-49F6-F187-4DAC-302A5323EF16}"/>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BFB07B5E-00E1-D6C3-C9E9-774278A631AF}"/>
              </a:ext>
            </a:extLst>
          </p:cNvPr>
          <p:cNvSpPr>
            <a:spLocks noGrp="1"/>
          </p:cNvSpPr>
          <p:nvPr>
            <p:ph type="title"/>
          </p:nvPr>
        </p:nvSpPr>
        <p:spPr/>
        <p:txBody>
          <a:bodyPr/>
          <a:lstStyle/>
          <a:p>
            <a:r>
              <a:rPr kumimoji="1" lang="zh-CN" altLang="en-US" dirty="0"/>
              <a:t>来华宣教</a:t>
            </a:r>
          </a:p>
        </p:txBody>
      </p:sp>
      <p:sp>
        <p:nvSpPr>
          <p:cNvPr id="3" name="内容占位符 2">
            <a:extLst>
              <a:ext uri="{FF2B5EF4-FFF2-40B4-BE49-F238E27FC236}">
                <a16:creationId xmlns:a16="http://schemas.microsoft.com/office/drawing/2014/main" id="{FD6DC141-B4CE-F480-AAE7-998C88FE1831}"/>
              </a:ext>
            </a:extLst>
          </p:cNvPr>
          <p:cNvSpPr>
            <a:spLocks noGrp="1"/>
          </p:cNvSpPr>
          <p:nvPr>
            <p:ph idx="1"/>
          </p:nvPr>
        </p:nvSpPr>
        <p:spPr/>
        <p:txBody>
          <a:bodyPr/>
          <a:lstStyle/>
          <a:p>
            <a:endParaRPr kumimoji="1" lang="zh-CN" altLang="en-US"/>
          </a:p>
        </p:txBody>
      </p:sp>
      <p:pic>
        <p:nvPicPr>
          <p:cNvPr id="6146" name="Picture 2" descr="愛○ 常傳- 利瑪竇之路The Journey of Matteo Ricci (English &amp; Chinese subtitles) -  YouTube">
            <a:extLst>
              <a:ext uri="{FF2B5EF4-FFF2-40B4-BE49-F238E27FC236}">
                <a16:creationId xmlns:a16="http://schemas.microsoft.com/office/drawing/2014/main" id="{5B7D883E-9330-520C-F532-7DFEC3B78BE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6111" y="1311361"/>
            <a:ext cx="9597081" cy="53983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7314479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43E601-2C61-581C-1C51-7860A7F38B0E}"/>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8D73F193-2E29-0D16-DA8A-453D37689060}"/>
              </a:ext>
            </a:extLst>
          </p:cNvPr>
          <p:cNvSpPr>
            <a:spLocks noGrp="1"/>
          </p:cNvSpPr>
          <p:nvPr>
            <p:ph type="title"/>
          </p:nvPr>
        </p:nvSpPr>
        <p:spPr/>
        <p:txBody>
          <a:bodyPr/>
          <a:lstStyle/>
          <a:p>
            <a:r>
              <a:rPr kumimoji="1" lang="zh-CN" altLang="en-US" dirty="0"/>
              <a:t>语言天才</a:t>
            </a:r>
          </a:p>
        </p:txBody>
      </p:sp>
      <p:sp>
        <p:nvSpPr>
          <p:cNvPr id="3" name="内容占位符 2">
            <a:extLst>
              <a:ext uri="{FF2B5EF4-FFF2-40B4-BE49-F238E27FC236}">
                <a16:creationId xmlns:a16="http://schemas.microsoft.com/office/drawing/2014/main" id="{CD0C80B5-E4EE-187C-C245-5EF5966D9B9F}"/>
              </a:ext>
            </a:extLst>
          </p:cNvPr>
          <p:cNvSpPr>
            <a:spLocks noGrp="1"/>
          </p:cNvSpPr>
          <p:nvPr>
            <p:ph idx="1"/>
          </p:nvPr>
        </p:nvSpPr>
        <p:spPr/>
        <p:txBody>
          <a:bodyPr>
            <a:normAutofit lnSpcReduction="10000"/>
          </a:bodyPr>
          <a:lstStyle/>
          <a:p>
            <a:r>
              <a:rPr kumimoji="1" lang="zh-CN" altLang="en-US" sz="3200" dirty="0"/>
              <a:t>传教士们想通过汉语著述天主教义来吸引中国人，“练习用他们的语言写作，作为一种吸引捕捉他们心灵的手段。”因此他们先在澳门努力学习汉语。开始学习汉语的利玛窦对完全与拼音文字不同的汉字感到很兴奋，觉得非常不可思议。他脱下洋装，换上汉服，学习粤语、北京话，还阅读大量中文书籍。此外，在澳门的时候正好有来自日本的天正遣欧使节团路过，利玛窦趁此机会还学了一点日语。</a:t>
            </a:r>
          </a:p>
          <a:p>
            <a:endParaRPr kumimoji="1" lang="zh-CN" altLang="en-US" sz="3200" dirty="0"/>
          </a:p>
        </p:txBody>
      </p:sp>
    </p:spTree>
    <p:extLst>
      <p:ext uri="{BB962C8B-B14F-4D97-AF65-F5344CB8AC3E}">
        <p14:creationId xmlns:p14="http://schemas.microsoft.com/office/powerpoint/2010/main" val="38378629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8628DD-49E9-660F-83CC-971EFF7A5FFE}"/>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BD29BC36-39B7-7339-D82E-1B6338E50BC5}"/>
              </a:ext>
            </a:extLst>
          </p:cNvPr>
          <p:cNvSpPr>
            <a:spLocks noGrp="1"/>
          </p:cNvSpPr>
          <p:nvPr>
            <p:ph type="title"/>
          </p:nvPr>
        </p:nvSpPr>
        <p:spPr/>
        <p:txBody>
          <a:bodyPr/>
          <a:lstStyle/>
          <a:p>
            <a:r>
              <a:rPr kumimoji="1" lang="zh-CN" altLang="en-US" dirty="0"/>
              <a:t>先僧后儒</a:t>
            </a:r>
          </a:p>
        </p:txBody>
      </p:sp>
      <p:sp>
        <p:nvSpPr>
          <p:cNvPr id="3" name="内容占位符 2">
            <a:extLst>
              <a:ext uri="{FF2B5EF4-FFF2-40B4-BE49-F238E27FC236}">
                <a16:creationId xmlns:a16="http://schemas.microsoft.com/office/drawing/2014/main" id="{7E300411-FE7E-AB79-7228-F183FDB3B84A}"/>
              </a:ext>
            </a:extLst>
          </p:cNvPr>
          <p:cNvSpPr>
            <a:spLocks noGrp="1"/>
          </p:cNvSpPr>
          <p:nvPr>
            <p:ph idx="1"/>
          </p:nvPr>
        </p:nvSpPr>
        <p:spPr/>
        <p:txBody>
          <a:bodyPr/>
          <a:lstStyle/>
          <a:p>
            <a:endParaRPr kumimoji="1" lang="zh-CN" altLang="en-US"/>
          </a:p>
        </p:txBody>
      </p:sp>
      <p:pic>
        <p:nvPicPr>
          <p:cNvPr id="7170" name="Picture 2" descr="世界公民”利玛窦">
            <a:extLst>
              <a:ext uri="{FF2B5EF4-FFF2-40B4-BE49-F238E27FC236}">
                <a16:creationId xmlns:a16="http://schemas.microsoft.com/office/drawing/2014/main" id="{DC8A1EC4-61DC-B863-26E2-120416EEA95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61812" y="262357"/>
            <a:ext cx="4822952" cy="6357527"/>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三个洋和尚- 博客| 文学城">
            <a:extLst>
              <a:ext uri="{FF2B5EF4-FFF2-40B4-BE49-F238E27FC236}">
                <a16:creationId xmlns:a16="http://schemas.microsoft.com/office/drawing/2014/main" id="{7F9C1E6D-1D61-13CA-817A-300A306EAD6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3246" y="1292736"/>
            <a:ext cx="6515701" cy="53029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1722516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7E5EB1-C534-F555-8756-AA177F79B024}"/>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FD015ED3-AA2F-38DD-0CBC-A4431BE1F42E}"/>
              </a:ext>
            </a:extLst>
          </p:cNvPr>
          <p:cNvSpPr>
            <a:spLocks noGrp="1"/>
          </p:cNvSpPr>
          <p:nvPr>
            <p:ph type="title"/>
          </p:nvPr>
        </p:nvSpPr>
        <p:spPr/>
        <p:txBody>
          <a:bodyPr/>
          <a:lstStyle/>
          <a:p>
            <a:r>
              <a:rPr kumimoji="1" lang="zh-CN" altLang="en-US" dirty="0"/>
              <a:t>瞿太素（瞿汝夔）</a:t>
            </a:r>
          </a:p>
        </p:txBody>
      </p:sp>
      <p:sp>
        <p:nvSpPr>
          <p:cNvPr id="3" name="内容占位符 2">
            <a:extLst>
              <a:ext uri="{FF2B5EF4-FFF2-40B4-BE49-F238E27FC236}">
                <a16:creationId xmlns:a16="http://schemas.microsoft.com/office/drawing/2014/main" id="{6F701A1A-C6A8-3ABE-90CE-5F708D32002A}"/>
              </a:ext>
            </a:extLst>
          </p:cNvPr>
          <p:cNvSpPr>
            <a:spLocks noGrp="1"/>
          </p:cNvSpPr>
          <p:nvPr>
            <p:ph idx="1"/>
          </p:nvPr>
        </p:nvSpPr>
        <p:spPr/>
        <p:txBody>
          <a:bodyPr/>
          <a:lstStyle/>
          <a:p>
            <a:endParaRPr kumimoji="1" lang="zh-CN" altLang="en-US"/>
          </a:p>
        </p:txBody>
      </p:sp>
      <p:pic>
        <p:nvPicPr>
          <p:cNvPr id="8194" name="Picture 2" descr="放眼看世界的先進中國人：《晚明破與變》選摘（1）-風傳媒">
            <a:extLst>
              <a:ext uri="{FF2B5EF4-FFF2-40B4-BE49-F238E27FC236}">
                <a16:creationId xmlns:a16="http://schemas.microsoft.com/office/drawing/2014/main" id="{1AEAD867-8E22-F9F1-CEA0-E490BD5B74C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6111" y="1310299"/>
            <a:ext cx="7889103" cy="52561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9751289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CAFD2A-F332-B369-2C65-6A3A51D3A175}"/>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BA435E56-398B-6266-DF0D-2F0377FC1407}"/>
              </a:ext>
            </a:extLst>
          </p:cNvPr>
          <p:cNvSpPr>
            <a:spLocks noGrp="1"/>
          </p:cNvSpPr>
          <p:nvPr>
            <p:ph type="title"/>
          </p:nvPr>
        </p:nvSpPr>
        <p:spPr/>
        <p:txBody>
          <a:bodyPr/>
          <a:lstStyle/>
          <a:p>
            <a:r>
              <a:rPr kumimoji="1" lang="en-US" altLang="zh-CN" dirty="0"/>
              <a:t>1596</a:t>
            </a:r>
            <a:r>
              <a:rPr kumimoji="1" lang="zh-CN" altLang="en-US"/>
              <a:t>年成名</a:t>
            </a:r>
            <a:endParaRPr kumimoji="1" lang="zh-CN" altLang="en-US" dirty="0"/>
          </a:p>
        </p:txBody>
      </p:sp>
      <p:sp>
        <p:nvSpPr>
          <p:cNvPr id="3" name="内容占位符 2">
            <a:extLst>
              <a:ext uri="{FF2B5EF4-FFF2-40B4-BE49-F238E27FC236}">
                <a16:creationId xmlns:a16="http://schemas.microsoft.com/office/drawing/2014/main" id="{064A93BB-6CAF-4B3D-724C-5407C4045599}"/>
              </a:ext>
            </a:extLst>
          </p:cNvPr>
          <p:cNvSpPr>
            <a:spLocks noGrp="1"/>
          </p:cNvSpPr>
          <p:nvPr>
            <p:ph idx="1"/>
          </p:nvPr>
        </p:nvSpPr>
        <p:spPr/>
        <p:txBody>
          <a:bodyPr>
            <a:normAutofit/>
          </a:bodyPr>
          <a:lstStyle/>
          <a:p>
            <a:r>
              <a:rPr kumimoji="1" lang="zh-CN" altLang="en-US" sz="3200" dirty="0"/>
              <a:t>预测日食</a:t>
            </a:r>
            <a:endParaRPr kumimoji="1" lang="en-US" altLang="zh-CN" sz="3200" dirty="0"/>
          </a:p>
          <a:p>
            <a:r>
              <a:rPr kumimoji="1" lang="zh-CN" altLang="en-US" sz="3200" dirty="0"/>
              <a:t>外国人</a:t>
            </a:r>
            <a:endParaRPr kumimoji="1" lang="en-US" altLang="zh-CN" sz="3200" dirty="0"/>
          </a:p>
          <a:p>
            <a:r>
              <a:rPr kumimoji="1" lang="zh-CN" altLang="en-US" sz="3200" dirty="0"/>
              <a:t>西国记法</a:t>
            </a:r>
            <a:endParaRPr kumimoji="1" lang="en-US" altLang="zh-CN" sz="3200" dirty="0"/>
          </a:p>
          <a:p>
            <a:r>
              <a:rPr kumimoji="1" lang="zh-CN" altLang="en-US" sz="3200" dirty="0"/>
              <a:t>熟读四书五经</a:t>
            </a:r>
            <a:endParaRPr kumimoji="1" lang="en-US" altLang="zh-CN" sz="3200" dirty="0"/>
          </a:p>
          <a:p>
            <a:r>
              <a:rPr kumimoji="1" lang="zh-CN" altLang="en-US" sz="3200" dirty="0"/>
              <a:t>科学知识</a:t>
            </a:r>
            <a:endParaRPr kumimoji="1" lang="en-US" altLang="zh-CN" sz="3200" dirty="0"/>
          </a:p>
          <a:p>
            <a:r>
              <a:rPr kumimoji="1" lang="zh-CN" altLang="en-US" sz="3200" dirty="0"/>
              <a:t>“炼金术士”</a:t>
            </a:r>
            <a:endParaRPr kumimoji="1" lang="en-US" altLang="zh-CN" sz="3200" dirty="0"/>
          </a:p>
          <a:p>
            <a:endParaRPr kumimoji="1" lang="zh-CN" altLang="en-US" sz="3200" dirty="0"/>
          </a:p>
        </p:txBody>
      </p:sp>
      <p:pic>
        <p:nvPicPr>
          <p:cNvPr id="1026" name="Picture 2" descr="利瑪竇的記憶宮殿(經典新譯版) | 誠品線上">
            <a:extLst>
              <a:ext uri="{FF2B5EF4-FFF2-40B4-BE49-F238E27FC236}">
                <a16:creationId xmlns:a16="http://schemas.microsoft.com/office/drawing/2014/main" id="{788EEE6C-E3B7-A3AB-58F8-E7131B8C9AD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21426" y="0"/>
            <a:ext cx="5224463"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775163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0CD0AAA-E201-A0FF-27C5-9806280A24B7}"/>
              </a:ext>
            </a:extLst>
          </p:cNvPr>
          <p:cNvSpPr>
            <a:spLocks noGrp="1"/>
          </p:cNvSpPr>
          <p:nvPr>
            <p:ph type="title"/>
          </p:nvPr>
        </p:nvSpPr>
        <p:spPr/>
        <p:txBody>
          <a:bodyPr/>
          <a:lstStyle/>
          <a:p>
            <a:r>
              <a:rPr kumimoji="1" lang="zh-CN" altLang="en-US" dirty="0"/>
              <a:t>明朝的闭关锁国</a:t>
            </a:r>
          </a:p>
        </p:txBody>
      </p:sp>
      <p:sp>
        <p:nvSpPr>
          <p:cNvPr id="3" name="内容占位符 2">
            <a:extLst>
              <a:ext uri="{FF2B5EF4-FFF2-40B4-BE49-F238E27FC236}">
                <a16:creationId xmlns:a16="http://schemas.microsoft.com/office/drawing/2014/main" id="{438DB0D8-F417-AACF-79AF-E555A3337C1F}"/>
              </a:ext>
            </a:extLst>
          </p:cNvPr>
          <p:cNvSpPr>
            <a:spLocks noGrp="1"/>
          </p:cNvSpPr>
          <p:nvPr>
            <p:ph idx="1"/>
          </p:nvPr>
        </p:nvSpPr>
        <p:spPr/>
        <p:txBody>
          <a:bodyPr/>
          <a:lstStyle/>
          <a:p>
            <a:endParaRPr kumimoji="1" lang="zh-CN" altLang="en-US"/>
          </a:p>
        </p:txBody>
      </p:sp>
      <p:pic>
        <p:nvPicPr>
          <p:cNvPr id="1026" name="Picture 2" descr="探秘海上丝绸之路】郑和下西洋，和平的远航_央广网">
            <a:extLst>
              <a:ext uri="{FF2B5EF4-FFF2-40B4-BE49-F238E27FC236}">
                <a16:creationId xmlns:a16="http://schemas.microsoft.com/office/drawing/2014/main" id="{EACD3B2F-16B6-83C8-01E9-6E8814D9090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1753973"/>
            <a:ext cx="5515559" cy="3865606"/>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历史今日】1497年07月08日大航海时代航海家达·伽马">
            <a:extLst>
              <a:ext uri="{FF2B5EF4-FFF2-40B4-BE49-F238E27FC236}">
                <a16:creationId xmlns:a16="http://schemas.microsoft.com/office/drawing/2014/main" id="{BD81094E-21CE-7AAA-0111-BED77709876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54198" y="1753973"/>
            <a:ext cx="6236511" cy="38656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6679800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D4ED72-EDB6-8C2C-4CD1-3B493D8EC212}"/>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8D6D3BDD-B48D-0D6C-B112-1E67FD3BBA15}"/>
              </a:ext>
            </a:extLst>
          </p:cNvPr>
          <p:cNvSpPr>
            <a:spLocks noGrp="1"/>
          </p:cNvSpPr>
          <p:nvPr>
            <p:ph type="title"/>
          </p:nvPr>
        </p:nvSpPr>
        <p:spPr/>
        <p:txBody>
          <a:bodyPr/>
          <a:lstStyle/>
          <a:p>
            <a:r>
              <a:rPr kumimoji="1" lang="zh-CN" altLang="en-US" dirty="0"/>
              <a:t>结交名士</a:t>
            </a:r>
          </a:p>
        </p:txBody>
      </p:sp>
      <p:sp>
        <p:nvSpPr>
          <p:cNvPr id="3" name="内容占位符 2">
            <a:extLst>
              <a:ext uri="{FF2B5EF4-FFF2-40B4-BE49-F238E27FC236}">
                <a16:creationId xmlns:a16="http://schemas.microsoft.com/office/drawing/2014/main" id="{C4A44139-EFBC-5100-8ECF-AD337373BC86}"/>
              </a:ext>
            </a:extLst>
          </p:cNvPr>
          <p:cNvSpPr>
            <a:spLocks noGrp="1"/>
          </p:cNvSpPr>
          <p:nvPr>
            <p:ph idx="1"/>
          </p:nvPr>
        </p:nvSpPr>
        <p:spPr/>
        <p:txBody>
          <a:bodyPr/>
          <a:lstStyle/>
          <a:p>
            <a:r>
              <a:rPr kumimoji="1" lang="zh-CN" altLang="en-US" dirty="0"/>
              <a:t>叶向高（内阁首辅，东林党首。多次力保耶稣会。）</a:t>
            </a:r>
            <a:endParaRPr kumimoji="1" lang="en-US" altLang="zh-CN" dirty="0"/>
          </a:p>
          <a:p>
            <a:r>
              <a:rPr kumimoji="1" lang="zh-CN" altLang="en-US" dirty="0"/>
              <a:t>李贽</a:t>
            </a:r>
            <a:endParaRPr kumimoji="1" lang="en-US" altLang="zh-CN" dirty="0"/>
          </a:p>
          <a:p>
            <a:pPr lvl="1"/>
            <a:r>
              <a:rPr kumimoji="1" lang="zh-CN" altLang="en-US" dirty="0"/>
              <a:t>承公问及利西泰，西泰大西域人也。到中国十万余里，初航海至南天竺，始知有佛，已走四万余里矣。及抵广州南海，然后知我大明国土先有尧、舜，后有周、孔。住南海肇庆几二十载，凡我国书籍无不读，请先辈与订音释，请明于</a:t>
            </a:r>
            <a:r>
              <a:rPr kumimoji="1" lang="en-US" altLang="zh-CN" dirty="0"/>
              <a:t>《</a:t>
            </a:r>
            <a:r>
              <a:rPr kumimoji="1" lang="zh-CN" altLang="en-US" dirty="0"/>
              <a:t>四书</a:t>
            </a:r>
            <a:r>
              <a:rPr kumimoji="1" lang="en-US" altLang="zh-CN" dirty="0"/>
              <a:t>》</a:t>
            </a:r>
            <a:r>
              <a:rPr kumimoji="1" lang="zh-CN" altLang="en-US" dirty="0"/>
              <a:t>性理者解其大义，又请明于</a:t>
            </a:r>
            <a:r>
              <a:rPr kumimoji="1" lang="en-US" altLang="zh-CN" dirty="0"/>
              <a:t>《</a:t>
            </a:r>
            <a:r>
              <a:rPr kumimoji="1" lang="zh-CN" altLang="en-US" dirty="0"/>
              <a:t>六经</a:t>
            </a:r>
            <a:r>
              <a:rPr kumimoji="1" lang="en-US" altLang="zh-CN" dirty="0"/>
              <a:t>》</a:t>
            </a:r>
            <a:r>
              <a:rPr kumimoji="1" lang="zh-CN" altLang="en-US" dirty="0"/>
              <a:t>疏义者通其解说，今尽能言我此间之言，作此间之文字，行此间之仪礼，</a:t>
            </a:r>
            <a:r>
              <a:rPr kumimoji="1" lang="zh-CN" altLang="en-US" b="1" dirty="0">
                <a:solidFill>
                  <a:srgbClr val="FFFF00"/>
                </a:solidFill>
              </a:rPr>
              <a:t>是一极标致人也。中极玲珑，外极朴实</a:t>
            </a:r>
            <a:r>
              <a:rPr kumimoji="1" lang="zh-CN" altLang="en-US" dirty="0"/>
              <a:t>，数十人群聚喧杂，雠对各得，傍不得以其间斗之使乱。我所见人未有其比，非过亢刚过谄，非露聪明则太闷闷瞆瞆者，皆让之矣。但不知到此何为，我已经三度相会，毕竟不知到此何干也。意其欲以所学易吾周、孔之学，则又太愚，恐非是尔。（</a:t>
            </a:r>
            <a:r>
              <a:rPr kumimoji="1" lang="en-US" altLang="zh-CN" dirty="0"/>
              <a:t>《</a:t>
            </a:r>
            <a:r>
              <a:rPr kumimoji="1" lang="zh-CN" altLang="en-US" dirty="0"/>
              <a:t>续焚书</a:t>
            </a:r>
            <a:r>
              <a:rPr kumimoji="1" lang="en-US" altLang="zh-CN" dirty="0"/>
              <a:t>》</a:t>
            </a:r>
            <a:r>
              <a:rPr kumimoji="1" lang="zh-CN" altLang="en-US" dirty="0"/>
              <a:t>卷一</a:t>
            </a:r>
            <a:r>
              <a:rPr kumimoji="1" lang="en-US" altLang="zh-CN" dirty="0"/>
              <a:t>《</a:t>
            </a:r>
            <a:r>
              <a:rPr kumimoji="1" lang="zh-CN" altLang="en-US" dirty="0"/>
              <a:t>与友人书</a:t>
            </a:r>
            <a:r>
              <a:rPr kumimoji="1" lang="en-US" altLang="zh-CN" dirty="0"/>
              <a:t>》</a:t>
            </a:r>
            <a:r>
              <a:rPr kumimoji="1" lang="zh-CN" altLang="en-US" dirty="0"/>
              <a:t>）</a:t>
            </a:r>
            <a:endParaRPr kumimoji="1" lang="en-US" altLang="zh-CN" dirty="0"/>
          </a:p>
          <a:p>
            <a:r>
              <a:rPr kumimoji="1" lang="zh-CN" altLang="en-US" dirty="0"/>
              <a:t>徐光启</a:t>
            </a:r>
          </a:p>
        </p:txBody>
      </p:sp>
    </p:spTree>
    <p:extLst>
      <p:ext uri="{BB962C8B-B14F-4D97-AF65-F5344CB8AC3E}">
        <p14:creationId xmlns:p14="http://schemas.microsoft.com/office/powerpoint/2010/main" val="159779792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80ECED-3A3F-C27E-B099-980FFCD73046}"/>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FAF25BD0-0DF4-50BD-69D5-EF1B68392FD3}"/>
              </a:ext>
            </a:extLst>
          </p:cNvPr>
          <p:cNvSpPr>
            <a:spLocks noGrp="1"/>
          </p:cNvSpPr>
          <p:nvPr>
            <p:ph type="title"/>
          </p:nvPr>
        </p:nvSpPr>
        <p:spPr/>
        <p:txBody>
          <a:bodyPr/>
          <a:lstStyle/>
          <a:p>
            <a:r>
              <a:rPr kumimoji="1" lang="zh-CN" altLang="en-US" dirty="0"/>
              <a:t>觐见万历</a:t>
            </a:r>
          </a:p>
        </p:txBody>
      </p:sp>
      <p:sp>
        <p:nvSpPr>
          <p:cNvPr id="3" name="内容占位符 2">
            <a:extLst>
              <a:ext uri="{FF2B5EF4-FFF2-40B4-BE49-F238E27FC236}">
                <a16:creationId xmlns:a16="http://schemas.microsoft.com/office/drawing/2014/main" id="{B776D5A8-3160-CB52-04DA-DE8642B703DD}"/>
              </a:ext>
            </a:extLst>
          </p:cNvPr>
          <p:cNvSpPr>
            <a:spLocks noGrp="1"/>
          </p:cNvSpPr>
          <p:nvPr>
            <p:ph idx="1"/>
          </p:nvPr>
        </p:nvSpPr>
        <p:spPr>
          <a:xfrm>
            <a:off x="510189" y="1509220"/>
            <a:ext cx="4978400" cy="5064575"/>
          </a:xfrm>
        </p:spPr>
        <p:txBody>
          <a:bodyPr>
            <a:normAutofit fontScale="92500"/>
          </a:bodyPr>
          <a:lstStyle/>
          <a:p>
            <a:r>
              <a:rPr kumimoji="1" lang="zh-CN" altLang="en-US" sz="2800" dirty="0"/>
              <a:t>臣本远夷，向慕天朝德化。昔跋涉而来，僦居圣朝。下至庶人，上至巨卿，咸与晋接。先年携带方物，进京朝贡。物虽不足为珍，稍效芹曝之私，所献天主圣像，以祝圣上万寿无疆，以佑天朝国泰民安。臣惟事奉天主，不婚不娶，孑然一身，无所望幸。惟仰天恩浩荡，俯赐京都弹丸之地，供臣栖身。臣不胜感激屏营待命之至。谨奏。</a:t>
            </a:r>
          </a:p>
          <a:p>
            <a:endParaRPr kumimoji="1" lang="zh-CN" altLang="en-US" sz="2800" dirty="0"/>
          </a:p>
        </p:txBody>
      </p:sp>
      <p:pic>
        <p:nvPicPr>
          <p:cNvPr id="9218" name="Picture 2" descr="肇庆老钟匠38载醉心制钟立志复原“中国第一钟”-新华网">
            <a:extLst>
              <a:ext uri="{FF2B5EF4-FFF2-40B4-BE49-F238E27FC236}">
                <a16:creationId xmlns:a16="http://schemas.microsoft.com/office/drawing/2014/main" id="{3AD5D5B1-B905-252A-77F5-DE414043E1C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75859" y="177800"/>
            <a:ext cx="4978400" cy="6502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8533686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EAF945-C513-C474-DF75-E2FF475D4D48}"/>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1D4FA14B-0228-B688-3028-9DB8C72543A6}"/>
              </a:ext>
            </a:extLst>
          </p:cNvPr>
          <p:cNvSpPr>
            <a:spLocks noGrp="1"/>
          </p:cNvSpPr>
          <p:nvPr>
            <p:ph type="title"/>
          </p:nvPr>
        </p:nvSpPr>
        <p:spPr/>
        <p:txBody>
          <a:bodyPr/>
          <a:lstStyle/>
          <a:p>
            <a:r>
              <a:rPr kumimoji="1" lang="zh-CN" altLang="en-US" dirty="0"/>
              <a:t>利玛窦与开封犹太人</a:t>
            </a:r>
          </a:p>
        </p:txBody>
      </p:sp>
      <p:sp>
        <p:nvSpPr>
          <p:cNvPr id="3" name="内容占位符 2">
            <a:extLst>
              <a:ext uri="{FF2B5EF4-FFF2-40B4-BE49-F238E27FC236}">
                <a16:creationId xmlns:a16="http://schemas.microsoft.com/office/drawing/2014/main" id="{013D756C-5FED-BA00-EBC8-9186E97B5F3F}"/>
              </a:ext>
            </a:extLst>
          </p:cNvPr>
          <p:cNvSpPr>
            <a:spLocks noGrp="1"/>
          </p:cNvSpPr>
          <p:nvPr>
            <p:ph idx="1"/>
          </p:nvPr>
        </p:nvSpPr>
        <p:spPr>
          <a:xfrm>
            <a:off x="763678" y="1331259"/>
            <a:ext cx="10782211" cy="5265484"/>
          </a:xfrm>
        </p:spPr>
        <p:txBody>
          <a:bodyPr>
            <a:normAutofit/>
          </a:bodyPr>
          <a:lstStyle/>
          <a:p>
            <a:r>
              <a:rPr kumimoji="1" lang="zh-CN" altLang="en-US" sz="2800" dirty="0"/>
              <a:t>利玛窦于</a:t>
            </a:r>
            <a:r>
              <a:rPr kumimoji="1" lang="en-US" altLang="zh-CN" sz="2800" dirty="0"/>
              <a:t>1605</a:t>
            </a:r>
            <a:r>
              <a:rPr kumimoji="1" lang="zh-CN" altLang="en-US" sz="2800" dirty="0"/>
              <a:t>年接待了一个声称相信上帝是唯一主宰的年轻的中国犹太人艾田。记录上说当他看到一个基督教图片上的玛利亚和幼年耶稣时，他认为那是利百加（</a:t>
            </a:r>
            <a:r>
              <a:rPr kumimoji="1" lang="en" altLang="zh-CN" sz="2800" dirty="0"/>
              <a:t>Rebecca</a:t>
            </a:r>
            <a:r>
              <a:rPr kumimoji="1" lang="zh-CN" altLang="en" sz="2800" dirty="0"/>
              <a:t>）</a:t>
            </a:r>
            <a:r>
              <a:rPr kumimoji="1" lang="zh-CN" altLang="en-US" sz="2800" dirty="0"/>
              <a:t>和以扫（</a:t>
            </a:r>
            <a:r>
              <a:rPr kumimoji="1" lang="en" altLang="zh-CN" sz="2800" dirty="0"/>
              <a:t>Esau</a:t>
            </a:r>
            <a:r>
              <a:rPr kumimoji="1" lang="zh-CN" altLang="en" sz="2800" dirty="0"/>
              <a:t>）</a:t>
            </a:r>
            <a:r>
              <a:rPr kumimoji="1" lang="zh-CN" altLang="en-US" sz="2800" dirty="0"/>
              <a:t>或者雅各（</a:t>
            </a:r>
            <a:r>
              <a:rPr kumimoji="1" lang="en" altLang="zh-CN" sz="2800" dirty="0"/>
              <a:t>Jacob</a:t>
            </a:r>
            <a:r>
              <a:rPr kumimoji="1" lang="zh-CN" altLang="en" sz="2800" dirty="0"/>
              <a:t>）。</a:t>
            </a:r>
            <a:r>
              <a:rPr kumimoji="1" lang="zh-CN" altLang="en-US" sz="2800" dirty="0"/>
              <a:t>艾田表示他来自开封，那里有许多犹太人居住。利玛窦出于找寻更古老版本</a:t>
            </a:r>
            <a:r>
              <a:rPr kumimoji="1" lang="en-US" altLang="zh-CN" sz="2800" dirty="0"/>
              <a:t>《</a:t>
            </a:r>
            <a:r>
              <a:rPr kumimoji="1" lang="zh-CN" altLang="en-US" sz="2800" dirty="0"/>
              <a:t>圣经</a:t>
            </a:r>
            <a:r>
              <a:rPr kumimoji="1" lang="en-US" altLang="zh-CN" sz="2800" dirty="0"/>
              <a:t>》</a:t>
            </a:r>
            <a:r>
              <a:rPr kumimoji="1" lang="zh-CN" altLang="en-US" sz="2800" dirty="0"/>
              <a:t>的目的，委派了一个中国耶稣会士探访了开封；尔后陆续有其他耶稣会士也探访了开封。随后又发现那里的犹太社群还有一个犹太会堂</a:t>
            </a:r>
            <a:r>
              <a:rPr kumimoji="1" lang="en-US" altLang="zh-CN" sz="2800" dirty="0"/>
              <a:t>—</a:t>
            </a:r>
            <a:r>
              <a:rPr kumimoji="1" lang="zh-CN" altLang="en-US" sz="2800" dirty="0"/>
              <a:t>礼拜寺，拥有大量文字材料和经书。其中经书后来多半被西方传教士购走，至今文物流散世界各地不知所踪。不过渐渐的融合中，坚持教义的人已不多，一个</a:t>
            </a:r>
            <a:r>
              <a:rPr kumimoji="1" lang="en-US" altLang="zh-CN" sz="2800" dirty="0"/>
              <a:t>20</a:t>
            </a:r>
            <a:r>
              <a:rPr kumimoji="1" lang="zh-CN" altLang="en-US" sz="2800" dirty="0"/>
              <a:t>世纪早期的天主教研究者指出，利玛窦的手稿显示：</a:t>
            </a:r>
            <a:r>
              <a:rPr kumimoji="1" lang="en-US" altLang="zh-CN" sz="2800" dirty="0"/>
              <a:t>16</a:t>
            </a:r>
            <a:r>
              <a:rPr kumimoji="1" lang="zh-CN" altLang="en-US" sz="2800" dirty="0"/>
              <a:t>世纪晚期至</a:t>
            </a:r>
            <a:r>
              <a:rPr kumimoji="1" lang="en-US" altLang="zh-CN" sz="2800" dirty="0"/>
              <a:t>17</a:t>
            </a:r>
            <a:r>
              <a:rPr kumimoji="1" lang="zh-CN" altLang="en-US" sz="2800" dirty="0"/>
              <a:t>世纪早期，开封只有十到十二户可以辨认出的犹太家庭，据说他们在那里居住了</a:t>
            </a:r>
            <a:r>
              <a:rPr kumimoji="1" lang="en-US" altLang="zh-CN" sz="2800" dirty="0"/>
              <a:t>5</a:t>
            </a:r>
            <a:r>
              <a:rPr kumimoji="1" lang="zh-CN" altLang="en-US" sz="2800" dirty="0"/>
              <a:t>、</a:t>
            </a:r>
            <a:r>
              <a:rPr kumimoji="1" lang="en-US" altLang="zh-CN" sz="2800" dirty="0"/>
              <a:t>6</a:t>
            </a:r>
            <a:r>
              <a:rPr kumimoji="1" lang="zh-CN" altLang="en-US" sz="2800" dirty="0"/>
              <a:t>百年时间。</a:t>
            </a:r>
          </a:p>
        </p:txBody>
      </p:sp>
    </p:spTree>
    <p:extLst>
      <p:ext uri="{BB962C8B-B14F-4D97-AF65-F5344CB8AC3E}">
        <p14:creationId xmlns:p14="http://schemas.microsoft.com/office/powerpoint/2010/main" val="60728698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49890E-993A-5F09-4EB8-5B1EAB4C319A}"/>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39DAF4A8-1BEC-25FB-FB87-96B6D76D4480}"/>
              </a:ext>
            </a:extLst>
          </p:cNvPr>
          <p:cNvSpPr>
            <a:spLocks noGrp="1"/>
          </p:cNvSpPr>
          <p:nvPr>
            <p:ph type="title"/>
          </p:nvPr>
        </p:nvSpPr>
        <p:spPr/>
        <p:txBody>
          <a:bodyPr/>
          <a:lstStyle/>
          <a:p>
            <a:r>
              <a:rPr kumimoji="1" lang="zh-CN" altLang="en-US" dirty="0"/>
              <a:t>利玛窦墓</a:t>
            </a:r>
          </a:p>
        </p:txBody>
      </p:sp>
      <p:sp>
        <p:nvSpPr>
          <p:cNvPr id="3" name="内容占位符 2">
            <a:extLst>
              <a:ext uri="{FF2B5EF4-FFF2-40B4-BE49-F238E27FC236}">
                <a16:creationId xmlns:a16="http://schemas.microsoft.com/office/drawing/2014/main" id="{7AE42312-81D8-321B-5651-3E1986B9395F}"/>
              </a:ext>
            </a:extLst>
          </p:cNvPr>
          <p:cNvSpPr>
            <a:spLocks noGrp="1"/>
          </p:cNvSpPr>
          <p:nvPr>
            <p:ph idx="1"/>
          </p:nvPr>
        </p:nvSpPr>
        <p:spPr/>
        <p:txBody>
          <a:bodyPr/>
          <a:lstStyle/>
          <a:p>
            <a:endParaRPr kumimoji="1" lang="zh-CN" altLang="en-US"/>
          </a:p>
        </p:txBody>
      </p:sp>
      <p:sp>
        <p:nvSpPr>
          <p:cNvPr id="4" name="AutoShape 2" descr="利玛窦墓(北京市) - 旅游景点点评- Tripadvisor">
            <a:extLst>
              <a:ext uri="{FF2B5EF4-FFF2-40B4-BE49-F238E27FC236}">
                <a16:creationId xmlns:a16="http://schemas.microsoft.com/office/drawing/2014/main" id="{C1E007D2-A4BC-D686-C761-247F815E1E9B}"/>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10244" name="Picture 4" descr="利玛窦墓碑拓片，现藏北京石刻艺术博物馆">
            <a:extLst>
              <a:ext uri="{FF2B5EF4-FFF2-40B4-BE49-F238E27FC236}">
                <a16:creationId xmlns:a16="http://schemas.microsoft.com/office/drawing/2014/main" id="{DF62A2EB-BAD2-7E16-E86C-AF7FAB1EBE7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27041" y="43921"/>
            <a:ext cx="4561647" cy="6814079"/>
          </a:xfrm>
          <a:prstGeom prst="rect">
            <a:avLst/>
          </a:prstGeom>
          <a:noFill/>
          <a:extLst>
            <a:ext uri="{909E8E84-426E-40DD-AFC4-6F175D3DCCD1}">
              <a14:hiddenFill xmlns:a14="http://schemas.microsoft.com/office/drawing/2010/main">
                <a:solidFill>
                  <a:srgbClr val="FFFFFF"/>
                </a:solidFill>
              </a14:hiddenFill>
            </a:ext>
          </a:extLst>
        </p:spPr>
      </p:pic>
      <p:pic>
        <p:nvPicPr>
          <p:cNvPr id="10246" name="Picture 6" descr="校院简介- 中共北京市委党校">
            <a:extLst>
              <a:ext uri="{FF2B5EF4-FFF2-40B4-BE49-F238E27FC236}">
                <a16:creationId xmlns:a16="http://schemas.microsoft.com/office/drawing/2014/main" id="{EEB00900-EFBC-9A3D-79A1-1212010ED78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1469" y="1979308"/>
            <a:ext cx="5284531" cy="44259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3761288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953FC5-A941-2FFC-CA17-8C06E1EE3003}"/>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49589FE4-F64F-8D74-3185-2F9AB67FB52E}"/>
              </a:ext>
            </a:extLst>
          </p:cNvPr>
          <p:cNvSpPr>
            <a:spLocks noGrp="1"/>
          </p:cNvSpPr>
          <p:nvPr>
            <p:ph type="title"/>
          </p:nvPr>
        </p:nvSpPr>
        <p:spPr/>
        <p:txBody>
          <a:bodyPr/>
          <a:lstStyle/>
          <a:p>
            <a:r>
              <a:rPr kumimoji="1" lang="zh-CN" altLang="en-US" dirty="0"/>
              <a:t>利玛窦规矩</a:t>
            </a:r>
          </a:p>
        </p:txBody>
      </p:sp>
      <p:sp>
        <p:nvSpPr>
          <p:cNvPr id="3" name="内容占位符 2">
            <a:extLst>
              <a:ext uri="{FF2B5EF4-FFF2-40B4-BE49-F238E27FC236}">
                <a16:creationId xmlns:a16="http://schemas.microsoft.com/office/drawing/2014/main" id="{014ECCDF-CB32-0400-7A61-5BD5317B1DE3}"/>
              </a:ext>
            </a:extLst>
          </p:cNvPr>
          <p:cNvSpPr>
            <a:spLocks noGrp="1"/>
          </p:cNvSpPr>
          <p:nvPr>
            <p:ph idx="1"/>
          </p:nvPr>
        </p:nvSpPr>
        <p:spPr/>
        <p:txBody>
          <a:bodyPr/>
          <a:lstStyle/>
          <a:p>
            <a:r>
              <a:rPr kumimoji="1" lang="zh-CN" altLang="en-US" dirty="0"/>
              <a:t>利玛窦容许中国教徒继续传统的祭天、祭祖、祭孔。</a:t>
            </a:r>
            <a:endParaRPr kumimoji="1" lang="en-US" altLang="zh-CN" dirty="0"/>
          </a:p>
          <a:p>
            <a:r>
              <a:rPr kumimoji="1" lang="zh-CN" altLang="en-US" dirty="0"/>
              <a:t>利玛窦主张以“天主”称呼天主教的“神”（拉丁文的</a:t>
            </a:r>
            <a:r>
              <a:rPr kumimoji="1" lang="en" altLang="zh-CN" dirty="0"/>
              <a:t>Deus</a:t>
            </a:r>
            <a:r>
              <a:rPr kumimoji="1" lang="zh-CN" altLang="en" dirty="0"/>
              <a:t>）；</a:t>
            </a:r>
            <a:endParaRPr kumimoji="1" lang="en-US" altLang="zh-CN" dirty="0"/>
          </a:p>
          <a:p>
            <a:r>
              <a:rPr kumimoji="1" lang="zh-CN" altLang="en-US" dirty="0"/>
              <a:t>他认为中国传统的“天”和“上帝”本质上与天主教所说的“唯一真神”并无分别。</a:t>
            </a:r>
            <a:endParaRPr kumimoji="1" lang="en-US" altLang="zh-CN" dirty="0"/>
          </a:p>
          <a:p>
            <a:r>
              <a:rPr kumimoji="1" lang="zh-CN" altLang="en-US" dirty="0"/>
              <a:t>祭祀祖先与孔子，这些只属追思先人与缅怀哲人的仪式，与信仰并无什么干涉；只要不掺入许愿、崇拜、祈祷等成分，本质上并没有违反天主教教义。</a:t>
            </a:r>
            <a:endParaRPr kumimoji="1" lang="en-US" altLang="zh-CN" dirty="0"/>
          </a:p>
          <a:p>
            <a:r>
              <a:rPr kumimoji="1" lang="zh-CN" altLang="en-US" dirty="0"/>
              <a:t>利玛窦的传教策略和方式，一直为之后到中国传教的耶稣会士所遵从，是为“利玛窦规矩”。</a:t>
            </a:r>
          </a:p>
          <a:p>
            <a:r>
              <a:rPr kumimoji="1" lang="zh-CN" altLang="en-US" dirty="0"/>
              <a:t>日本学者中村久次郎在</a:t>
            </a:r>
            <a:r>
              <a:rPr kumimoji="1" lang="en-US" altLang="zh-CN" dirty="0"/>
              <a:t>《</a:t>
            </a:r>
            <a:r>
              <a:rPr kumimoji="1" lang="zh-CN" altLang="en-US" dirty="0"/>
              <a:t>利玛窦传</a:t>
            </a:r>
            <a:r>
              <a:rPr kumimoji="1" lang="en-US" altLang="zh-CN" dirty="0"/>
              <a:t>》</a:t>
            </a:r>
            <a:r>
              <a:rPr kumimoji="1" lang="zh-CN" altLang="en-US" dirty="0"/>
              <a:t>一书中说：“以基督教之本义密观之，利氏之调和法，乃功过相半。”</a:t>
            </a:r>
          </a:p>
          <a:p>
            <a:endParaRPr kumimoji="1" lang="zh-CN" altLang="en-US" dirty="0"/>
          </a:p>
        </p:txBody>
      </p:sp>
    </p:spTree>
    <p:extLst>
      <p:ext uri="{BB962C8B-B14F-4D97-AF65-F5344CB8AC3E}">
        <p14:creationId xmlns:p14="http://schemas.microsoft.com/office/powerpoint/2010/main" val="278934583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0AF02E-B77F-DBD0-25D5-4D3B1D59E8DD}"/>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5CC7B92A-E9D0-94AA-BCF4-552DFFBC376A}"/>
              </a:ext>
            </a:extLst>
          </p:cNvPr>
          <p:cNvSpPr>
            <a:spLocks noGrp="1"/>
          </p:cNvSpPr>
          <p:nvPr>
            <p:ph type="title"/>
          </p:nvPr>
        </p:nvSpPr>
        <p:spPr/>
        <p:txBody>
          <a:bodyPr/>
          <a:lstStyle/>
          <a:p>
            <a:r>
              <a:rPr kumimoji="1" lang="zh-CN" altLang="en-US" dirty="0"/>
              <a:t>利玛窦对中国的印象</a:t>
            </a:r>
          </a:p>
        </p:txBody>
      </p:sp>
      <p:sp>
        <p:nvSpPr>
          <p:cNvPr id="3" name="内容占位符 2">
            <a:extLst>
              <a:ext uri="{FF2B5EF4-FFF2-40B4-BE49-F238E27FC236}">
                <a16:creationId xmlns:a16="http://schemas.microsoft.com/office/drawing/2014/main" id="{2466D636-C6FD-C9FA-CD94-18FF2B309FFC}"/>
              </a:ext>
            </a:extLst>
          </p:cNvPr>
          <p:cNvSpPr>
            <a:spLocks noGrp="1"/>
          </p:cNvSpPr>
          <p:nvPr>
            <p:ph idx="1"/>
          </p:nvPr>
        </p:nvSpPr>
        <p:spPr>
          <a:xfrm>
            <a:off x="646111" y="1737361"/>
            <a:ext cx="11201900" cy="4837610"/>
          </a:xfrm>
        </p:spPr>
        <p:txBody>
          <a:bodyPr>
            <a:normAutofit/>
          </a:bodyPr>
          <a:lstStyle/>
          <a:p>
            <a:r>
              <a:rPr kumimoji="1" lang="zh-CN" altLang="en-US" sz="3600" dirty="0"/>
              <a:t>除了还没有沐浴“我们神圣的天主教信仰”之外，“中国的伟大乃是举世无双的”“中国不仅是一个王国，中国其实就是一个世界。”“柏拉图在</a:t>
            </a:r>
            <a:r>
              <a:rPr kumimoji="1" lang="en-US" altLang="zh-CN" sz="3600" dirty="0"/>
              <a:t>《</a:t>
            </a:r>
            <a:r>
              <a:rPr kumimoji="1" lang="zh-CN" altLang="en-US" sz="3600" dirty="0"/>
              <a:t>理想国</a:t>
            </a:r>
            <a:r>
              <a:rPr kumimoji="1" lang="en-US" altLang="zh-CN" sz="3600" dirty="0"/>
              <a:t>》</a:t>
            </a:r>
            <a:r>
              <a:rPr kumimoji="1" lang="zh-CN" altLang="en-US" sz="3600" dirty="0"/>
              <a:t>中作为理论叙述的理想，在中国已被付诸实践。” 中国人非常博学，“医学、自然科学、数学、天文学都十分精通。”但是 “在中国人之间科学不大成为研究对象。”</a:t>
            </a:r>
          </a:p>
        </p:txBody>
      </p:sp>
    </p:spTree>
    <p:extLst>
      <p:ext uri="{BB962C8B-B14F-4D97-AF65-F5344CB8AC3E}">
        <p14:creationId xmlns:p14="http://schemas.microsoft.com/office/powerpoint/2010/main" val="31518866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A82D5D-4B12-EAD1-5210-FAF101FDE957}"/>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340F15BA-4C3F-4E00-8F04-C7548C946DF7}"/>
              </a:ext>
            </a:extLst>
          </p:cNvPr>
          <p:cNvSpPr>
            <a:spLocks noGrp="1"/>
          </p:cNvSpPr>
          <p:nvPr>
            <p:ph type="title"/>
          </p:nvPr>
        </p:nvSpPr>
        <p:spPr/>
        <p:txBody>
          <a:bodyPr/>
          <a:lstStyle/>
          <a:p>
            <a:r>
              <a:rPr kumimoji="1" lang="zh-CN" altLang="en-US" dirty="0"/>
              <a:t>利玛窦对中国的印象</a:t>
            </a:r>
          </a:p>
        </p:txBody>
      </p:sp>
      <p:sp>
        <p:nvSpPr>
          <p:cNvPr id="3" name="内容占位符 2">
            <a:extLst>
              <a:ext uri="{FF2B5EF4-FFF2-40B4-BE49-F238E27FC236}">
                <a16:creationId xmlns:a16="http://schemas.microsoft.com/office/drawing/2014/main" id="{F0656997-CFE6-6529-EE57-A3BC0A35D0B3}"/>
              </a:ext>
            </a:extLst>
          </p:cNvPr>
          <p:cNvSpPr>
            <a:spLocks noGrp="1"/>
          </p:cNvSpPr>
          <p:nvPr>
            <p:ph idx="1"/>
          </p:nvPr>
        </p:nvSpPr>
        <p:spPr/>
        <p:txBody>
          <a:bodyPr>
            <a:normAutofit/>
          </a:bodyPr>
          <a:lstStyle/>
          <a:p>
            <a:r>
              <a:rPr kumimoji="1" lang="zh-CN" altLang="en-US" sz="3200" dirty="0"/>
              <a:t>“因为他们不知道地球的大小而又夜郎自大，所以中国人认为所有各国中只有中国值得称羡。就国家的伟大、政治制度和学术的名气而论，他们不仅把所有别的民族都看成是野蛮人，而且看成是没有理性的动物。在他们看来，世上没有其他地方的国王、朝代或者文化是值得夸耀的。这种无知使他们越骄傲，而一旦真相大白，他们就越自卑。”</a:t>
            </a:r>
          </a:p>
          <a:p>
            <a:endParaRPr kumimoji="1" lang="zh-CN" altLang="en-US" sz="3200" dirty="0"/>
          </a:p>
        </p:txBody>
      </p:sp>
    </p:spTree>
    <p:extLst>
      <p:ext uri="{BB962C8B-B14F-4D97-AF65-F5344CB8AC3E}">
        <p14:creationId xmlns:p14="http://schemas.microsoft.com/office/powerpoint/2010/main" val="326530164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73DB3A-06F3-783F-C7E9-57AB6C46E880}"/>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B3BD9D67-F6A8-F60F-2299-6BBB4BA2827E}"/>
              </a:ext>
            </a:extLst>
          </p:cNvPr>
          <p:cNvSpPr>
            <a:spLocks noGrp="1"/>
          </p:cNvSpPr>
          <p:nvPr>
            <p:ph type="title"/>
          </p:nvPr>
        </p:nvSpPr>
        <p:spPr/>
        <p:txBody>
          <a:bodyPr/>
          <a:lstStyle/>
          <a:p>
            <a:r>
              <a:rPr kumimoji="1" lang="zh-CN" altLang="en-US" dirty="0"/>
              <a:t>利玛窦对中国的印象</a:t>
            </a:r>
          </a:p>
        </p:txBody>
      </p:sp>
      <p:sp>
        <p:nvSpPr>
          <p:cNvPr id="3" name="内容占位符 2">
            <a:extLst>
              <a:ext uri="{FF2B5EF4-FFF2-40B4-BE49-F238E27FC236}">
                <a16:creationId xmlns:a16="http://schemas.microsoft.com/office/drawing/2014/main" id="{4096512A-D65F-409D-C913-508209AF180B}"/>
              </a:ext>
            </a:extLst>
          </p:cNvPr>
          <p:cNvSpPr>
            <a:spLocks noGrp="1"/>
          </p:cNvSpPr>
          <p:nvPr>
            <p:ph idx="1"/>
          </p:nvPr>
        </p:nvSpPr>
        <p:spPr/>
        <p:txBody>
          <a:bodyPr>
            <a:normAutofit/>
          </a:bodyPr>
          <a:lstStyle/>
          <a:p>
            <a:r>
              <a:rPr kumimoji="1" lang="zh-CN" altLang="en-US" sz="3600" dirty="0"/>
              <a:t>“中国所熟习的唯一较高深的哲理科学就是道德哲学，但在这方面他们由于引入了错误，似乎非但没有把事情弄明白，反倒弄糊涂了。</a:t>
            </a:r>
            <a:r>
              <a:rPr kumimoji="1" lang="zh-CN" altLang="en-US" sz="3600" b="1" dirty="0">
                <a:solidFill>
                  <a:srgbClr val="FFFF00"/>
                </a:solidFill>
              </a:rPr>
              <a:t>他们没有逻辑规则的概念，因而处理伦理学的某些教诫时毫不考虑这一课题各个分支相互内在的联系。</a:t>
            </a:r>
            <a:r>
              <a:rPr kumimoji="1" lang="zh-CN" altLang="en-US" sz="3600" dirty="0"/>
              <a:t>”</a:t>
            </a:r>
          </a:p>
          <a:p>
            <a:endParaRPr kumimoji="1" lang="zh-CN" altLang="en-US" sz="3600" dirty="0"/>
          </a:p>
        </p:txBody>
      </p:sp>
    </p:spTree>
    <p:extLst>
      <p:ext uri="{BB962C8B-B14F-4D97-AF65-F5344CB8AC3E}">
        <p14:creationId xmlns:p14="http://schemas.microsoft.com/office/powerpoint/2010/main" val="365895934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8B09FC-A387-0DD3-9FEE-A154E6E59DA4}"/>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13ED343F-D2D4-5F4C-553A-F744B11B0672}"/>
              </a:ext>
            </a:extLst>
          </p:cNvPr>
          <p:cNvSpPr>
            <a:spLocks noGrp="1"/>
          </p:cNvSpPr>
          <p:nvPr>
            <p:ph type="title"/>
          </p:nvPr>
        </p:nvSpPr>
        <p:spPr/>
        <p:txBody>
          <a:bodyPr/>
          <a:lstStyle/>
          <a:p>
            <a:r>
              <a:rPr kumimoji="1" lang="zh-CN" altLang="en-US" dirty="0"/>
              <a:t>利玛窦对中国的印象</a:t>
            </a:r>
          </a:p>
        </p:txBody>
      </p:sp>
      <p:sp>
        <p:nvSpPr>
          <p:cNvPr id="3" name="内容占位符 2">
            <a:extLst>
              <a:ext uri="{FF2B5EF4-FFF2-40B4-BE49-F238E27FC236}">
                <a16:creationId xmlns:a16="http://schemas.microsoft.com/office/drawing/2014/main" id="{C426878C-04B5-C42E-FA31-D71069C894EC}"/>
              </a:ext>
            </a:extLst>
          </p:cNvPr>
          <p:cNvSpPr>
            <a:spLocks noGrp="1"/>
          </p:cNvSpPr>
          <p:nvPr>
            <p:ph idx="1"/>
          </p:nvPr>
        </p:nvSpPr>
        <p:spPr/>
        <p:txBody>
          <a:bodyPr>
            <a:normAutofit/>
          </a:bodyPr>
          <a:lstStyle/>
          <a:p>
            <a:r>
              <a:rPr kumimoji="1" lang="zh-CN" altLang="en-US" sz="3600" dirty="0"/>
              <a:t>“大臣们作威作福到这种地步，以致简直没有一个人可以说自己的财产是安全的，人人都整天提心吊胆，唯恐受到诬告而被剥夺他所有的一切。正如这里的人民十分迷信，所以他们也不大关心什么真理，行事总是十分谨慎，难得信任任何人。”</a:t>
            </a:r>
          </a:p>
          <a:p>
            <a:endParaRPr kumimoji="1" lang="zh-CN" altLang="en-US" sz="3600" dirty="0"/>
          </a:p>
        </p:txBody>
      </p:sp>
    </p:spTree>
    <p:extLst>
      <p:ext uri="{BB962C8B-B14F-4D97-AF65-F5344CB8AC3E}">
        <p14:creationId xmlns:p14="http://schemas.microsoft.com/office/powerpoint/2010/main" val="52587682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C74DBF-42D8-08AE-0F70-ACD3A007C152}"/>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6E7012EA-96AA-8B7B-A21B-3A14B91D33CD}"/>
              </a:ext>
            </a:extLst>
          </p:cNvPr>
          <p:cNvSpPr>
            <a:spLocks noGrp="1"/>
          </p:cNvSpPr>
          <p:nvPr>
            <p:ph type="title"/>
          </p:nvPr>
        </p:nvSpPr>
        <p:spPr/>
        <p:txBody>
          <a:bodyPr/>
          <a:lstStyle/>
          <a:p>
            <a:r>
              <a:rPr kumimoji="1" lang="zh-CN" altLang="en-US" dirty="0"/>
              <a:t>利玛窦对中国的印象</a:t>
            </a:r>
          </a:p>
        </p:txBody>
      </p:sp>
      <p:sp>
        <p:nvSpPr>
          <p:cNvPr id="3" name="内容占位符 2">
            <a:extLst>
              <a:ext uri="{FF2B5EF4-FFF2-40B4-BE49-F238E27FC236}">
                <a16:creationId xmlns:a16="http://schemas.microsoft.com/office/drawing/2014/main" id="{AB3AE06F-DE45-51A4-8C47-93D47456B03E}"/>
              </a:ext>
            </a:extLst>
          </p:cNvPr>
          <p:cNvSpPr>
            <a:spLocks noGrp="1"/>
          </p:cNvSpPr>
          <p:nvPr>
            <p:ph idx="1"/>
          </p:nvPr>
        </p:nvSpPr>
        <p:spPr/>
        <p:txBody>
          <a:bodyPr>
            <a:normAutofit/>
          </a:bodyPr>
          <a:lstStyle/>
          <a:p>
            <a:r>
              <a:rPr kumimoji="1" lang="zh-CN" altLang="en-US" sz="3200" dirty="0"/>
              <a:t>“中国人把所有的外国人都看做没有知识的野蛮人，并且就用这样的词句来称呼他们。他们甚至不屑从外国人的书里学习任何东西，因为他们相信只有他们自己才有真正的科学和知识。如果他们偶尔在他们的著述中有提到外国人的地方，他们也会把他们当做好像不容置疑地和森林与原野里的野兽差不多。”</a:t>
            </a:r>
          </a:p>
        </p:txBody>
      </p:sp>
    </p:spTree>
    <p:extLst>
      <p:ext uri="{BB962C8B-B14F-4D97-AF65-F5344CB8AC3E}">
        <p14:creationId xmlns:p14="http://schemas.microsoft.com/office/powerpoint/2010/main" val="15210034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8A6C00-F86B-5322-C745-E3DE0F46E1B8}"/>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A4E4C035-1A6C-746D-9936-6408D6A7BF8E}"/>
              </a:ext>
            </a:extLst>
          </p:cNvPr>
          <p:cNvSpPr>
            <a:spLocks noGrp="1"/>
          </p:cNvSpPr>
          <p:nvPr>
            <p:ph type="title"/>
          </p:nvPr>
        </p:nvSpPr>
        <p:spPr/>
        <p:txBody>
          <a:bodyPr/>
          <a:lstStyle/>
          <a:p>
            <a:r>
              <a:rPr kumimoji="1" lang="zh-CN" altLang="en-US" dirty="0"/>
              <a:t>同期欧洲</a:t>
            </a:r>
          </a:p>
        </p:txBody>
      </p:sp>
      <p:sp>
        <p:nvSpPr>
          <p:cNvPr id="3" name="内容占位符 2">
            <a:extLst>
              <a:ext uri="{FF2B5EF4-FFF2-40B4-BE49-F238E27FC236}">
                <a16:creationId xmlns:a16="http://schemas.microsoft.com/office/drawing/2014/main" id="{83D1E217-3F5F-E42F-F0BA-B786BA5F44DB}"/>
              </a:ext>
            </a:extLst>
          </p:cNvPr>
          <p:cNvSpPr>
            <a:spLocks noGrp="1"/>
          </p:cNvSpPr>
          <p:nvPr>
            <p:ph idx="1"/>
          </p:nvPr>
        </p:nvSpPr>
        <p:spPr>
          <a:xfrm>
            <a:off x="349550" y="1592992"/>
            <a:ext cx="8946541" cy="4195481"/>
          </a:xfrm>
        </p:spPr>
        <p:txBody>
          <a:bodyPr>
            <a:normAutofit lnSpcReduction="10000"/>
          </a:bodyPr>
          <a:lstStyle/>
          <a:p>
            <a:r>
              <a:rPr kumimoji="1" lang="zh-CN" altLang="en-US" dirty="0"/>
              <a:t>地理大发现</a:t>
            </a:r>
            <a:endParaRPr kumimoji="1" lang="en-US" altLang="zh-CN" dirty="0"/>
          </a:p>
          <a:p>
            <a:r>
              <a:rPr kumimoji="1" lang="zh-CN" altLang="en-US" dirty="0"/>
              <a:t>文艺复兴</a:t>
            </a:r>
            <a:endParaRPr kumimoji="1" lang="en-US" altLang="zh-CN" dirty="0"/>
          </a:p>
          <a:p>
            <a:r>
              <a:rPr kumimoji="1" lang="zh-CN" altLang="en-US" dirty="0"/>
              <a:t>宗教改革：以荷兰为例</a:t>
            </a:r>
            <a:endParaRPr kumimoji="1" lang="en-US" altLang="zh-CN" dirty="0"/>
          </a:p>
          <a:p>
            <a:pPr lvl="1"/>
            <a:r>
              <a:rPr kumimoji="1" lang="zh-CN" altLang="en-US" dirty="0"/>
              <a:t>八十年战争（</a:t>
            </a:r>
            <a:r>
              <a:rPr kumimoji="1" lang="en-US" altLang="zh-CN" dirty="0"/>
              <a:t>1568~1648</a:t>
            </a:r>
            <a:r>
              <a:rPr kumimoji="1" lang="zh-CN" altLang="en-US" dirty="0"/>
              <a:t>）</a:t>
            </a:r>
            <a:endParaRPr kumimoji="1" lang="en-US" altLang="zh-CN" dirty="0"/>
          </a:p>
          <a:p>
            <a:pPr lvl="1"/>
            <a:r>
              <a:rPr kumimoji="1" lang="zh-CN" altLang="en-US" b="1" dirty="0">
                <a:solidFill>
                  <a:srgbClr val="FF0000"/>
                </a:solidFill>
              </a:rPr>
              <a:t>多特会议（</a:t>
            </a:r>
            <a:r>
              <a:rPr kumimoji="1" lang="en-US" altLang="zh-CN" b="1" dirty="0">
                <a:solidFill>
                  <a:srgbClr val="FF0000"/>
                </a:solidFill>
              </a:rPr>
              <a:t>1618~1619</a:t>
            </a:r>
            <a:r>
              <a:rPr kumimoji="1" lang="zh-CN" altLang="en-US" b="1" dirty="0">
                <a:solidFill>
                  <a:srgbClr val="FF0000"/>
                </a:solidFill>
              </a:rPr>
              <a:t>）</a:t>
            </a:r>
            <a:endParaRPr kumimoji="1" lang="en-US" altLang="zh-CN" b="1" dirty="0">
              <a:solidFill>
                <a:srgbClr val="FF0000"/>
              </a:solidFill>
            </a:endParaRPr>
          </a:p>
          <a:p>
            <a:pPr lvl="2"/>
            <a:r>
              <a:rPr kumimoji="1" lang="zh-CN" altLang="en-US" dirty="0"/>
              <a:t>五要义</a:t>
            </a:r>
            <a:endParaRPr kumimoji="1" lang="en-US" altLang="zh-CN" dirty="0"/>
          </a:p>
          <a:p>
            <a:pPr lvl="2"/>
            <a:r>
              <a:rPr kumimoji="1" lang="zh-CN" altLang="en-US" dirty="0"/>
              <a:t>政治因素</a:t>
            </a:r>
            <a:endParaRPr kumimoji="1" lang="en-US" altLang="zh-CN" dirty="0"/>
          </a:p>
          <a:p>
            <a:pPr lvl="2"/>
            <a:r>
              <a:rPr kumimoji="1" lang="zh-CN" altLang="en-US" dirty="0"/>
              <a:t>罢免并驱逐阿米念派</a:t>
            </a:r>
            <a:endParaRPr kumimoji="1" lang="en-US" altLang="zh-CN" dirty="0"/>
          </a:p>
          <a:p>
            <a:pPr lvl="1"/>
            <a:r>
              <a:rPr kumimoji="1" lang="zh-CN" altLang="en-US" dirty="0"/>
              <a:t>荷兰东印度公司</a:t>
            </a:r>
            <a:endParaRPr kumimoji="1" lang="en-US" altLang="zh-CN" dirty="0"/>
          </a:p>
          <a:p>
            <a:pPr lvl="1"/>
            <a:r>
              <a:rPr kumimoji="1" lang="zh-CN" altLang="en-US" dirty="0"/>
              <a:t>英荷战争</a:t>
            </a:r>
            <a:endParaRPr kumimoji="1" lang="en-US" altLang="zh-CN" dirty="0"/>
          </a:p>
          <a:p>
            <a:r>
              <a:rPr kumimoji="1" lang="zh-CN" altLang="en-US" dirty="0"/>
              <a:t>反宗教改革</a:t>
            </a:r>
            <a:endParaRPr kumimoji="1" lang="en-US" altLang="zh-CN" dirty="0"/>
          </a:p>
          <a:p>
            <a:endParaRPr kumimoji="1" lang="zh-CN" altLang="en-US" dirty="0"/>
          </a:p>
        </p:txBody>
      </p:sp>
      <p:pic>
        <p:nvPicPr>
          <p:cNvPr id="2050" name="Picture 2" descr="纪念多特会议（1618-1619） – 《教会》">
            <a:extLst>
              <a:ext uri="{FF2B5EF4-FFF2-40B4-BE49-F238E27FC236}">
                <a16:creationId xmlns:a16="http://schemas.microsoft.com/office/drawing/2014/main" id="{EFA77DE7-8E93-460A-E14F-7B843E9CD0D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57369" y="1592992"/>
            <a:ext cx="8134864" cy="40674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0072836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BA29FD-D175-68A1-7424-562FA18C3AF3}"/>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4F9CB329-06B1-E692-4F64-DE47C0B81D65}"/>
              </a:ext>
            </a:extLst>
          </p:cNvPr>
          <p:cNvSpPr>
            <a:spLocks noGrp="1"/>
          </p:cNvSpPr>
          <p:nvPr>
            <p:ph type="title"/>
          </p:nvPr>
        </p:nvSpPr>
        <p:spPr/>
        <p:txBody>
          <a:bodyPr/>
          <a:lstStyle/>
          <a:p>
            <a:r>
              <a:rPr kumimoji="1" lang="zh-CN" altLang="en-US" dirty="0"/>
              <a:t>利玛窦著作</a:t>
            </a:r>
          </a:p>
        </p:txBody>
      </p:sp>
      <p:sp>
        <p:nvSpPr>
          <p:cNvPr id="3" name="内容占位符 2">
            <a:extLst>
              <a:ext uri="{FF2B5EF4-FFF2-40B4-BE49-F238E27FC236}">
                <a16:creationId xmlns:a16="http://schemas.microsoft.com/office/drawing/2014/main" id="{721AC541-3CFF-82FC-1AF7-5A0324B06295}"/>
              </a:ext>
            </a:extLst>
          </p:cNvPr>
          <p:cNvSpPr>
            <a:spLocks noGrp="1"/>
          </p:cNvSpPr>
          <p:nvPr>
            <p:ph idx="1"/>
          </p:nvPr>
        </p:nvSpPr>
        <p:spPr>
          <a:xfrm>
            <a:off x="423692" y="1706928"/>
            <a:ext cx="3629326" cy="4195481"/>
          </a:xfrm>
        </p:spPr>
        <p:txBody>
          <a:bodyPr>
            <a:normAutofit/>
          </a:bodyPr>
          <a:lstStyle/>
          <a:p>
            <a:r>
              <a:rPr kumimoji="1" lang="en-US" altLang="zh-CN" sz="2400" dirty="0"/>
              <a:t>《</a:t>
            </a:r>
            <a:r>
              <a:rPr kumimoji="1" lang="zh-CN" altLang="en-US" sz="2400" dirty="0"/>
              <a:t>天主实录</a:t>
            </a:r>
            <a:r>
              <a:rPr kumimoji="1" lang="en-US" altLang="zh-CN" sz="2400" dirty="0"/>
              <a:t>》</a:t>
            </a:r>
          </a:p>
          <a:p>
            <a:r>
              <a:rPr kumimoji="1" lang="en-US" altLang="zh-CN" sz="2400" dirty="0"/>
              <a:t>《</a:t>
            </a:r>
            <a:r>
              <a:rPr kumimoji="1" lang="zh-CN" altLang="en-US" sz="2400" dirty="0"/>
              <a:t>几何原本</a:t>
            </a:r>
            <a:r>
              <a:rPr kumimoji="1" lang="en-US" altLang="zh-CN" sz="2400" dirty="0"/>
              <a:t>》(</a:t>
            </a:r>
            <a:r>
              <a:rPr kumimoji="1" lang="zh-CN" altLang="en-US" sz="2400" dirty="0"/>
              <a:t>译本</a:t>
            </a:r>
            <a:r>
              <a:rPr kumimoji="1" lang="en-US" altLang="zh-CN" sz="2400" dirty="0"/>
              <a:t>)</a:t>
            </a:r>
          </a:p>
          <a:p>
            <a:r>
              <a:rPr kumimoji="1" lang="en-US" altLang="zh-CN" sz="2400" dirty="0"/>
              <a:t>《</a:t>
            </a:r>
            <a:r>
              <a:rPr kumimoji="1" lang="zh-CN" altLang="en-US" sz="2400" dirty="0"/>
              <a:t>坤舆万国全图</a:t>
            </a:r>
            <a:r>
              <a:rPr kumimoji="1" lang="en-US" altLang="zh-CN" sz="2400" dirty="0"/>
              <a:t>》</a:t>
            </a:r>
          </a:p>
          <a:p>
            <a:r>
              <a:rPr kumimoji="1" lang="en-US" altLang="zh-CN" sz="2400" dirty="0"/>
              <a:t>《</a:t>
            </a:r>
            <a:r>
              <a:rPr kumimoji="1" lang="zh-CN" altLang="en-US" sz="2400" dirty="0"/>
              <a:t>西字奇迹</a:t>
            </a:r>
            <a:r>
              <a:rPr kumimoji="1" lang="en-US" altLang="zh-CN" sz="2400" dirty="0"/>
              <a:t>》</a:t>
            </a:r>
          </a:p>
          <a:p>
            <a:r>
              <a:rPr kumimoji="1" lang="en-US" altLang="zh-CN" sz="2400" dirty="0"/>
              <a:t>《</a:t>
            </a:r>
            <a:r>
              <a:rPr kumimoji="1" lang="zh-CN" altLang="en-US" sz="2400" dirty="0"/>
              <a:t>二十五言</a:t>
            </a:r>
            <a:r>
              <a:rPr kumimoji="1" lang="en-US" altLang="zh-CN" sz="2400" dirty="0"/>
              <a:t>》</a:t>
            </a:r>
          </a:p>
          <a:p>
            <a:r>
              <a:rPr kumimoji="1" lang="en-US" altLang="zh-CN" sz="2400" dirty="0"/>
              <a:t>《</a:t>
            </a:r>
            <a:r>
              <a:rPr kumimoji="1" lang="zh-CN" altLang="en-US" sz="2400" dirty="0"/>
              <a:t>畸人十篇</a:t>
            </a:r>
            <a:r>
              <a:rPr kumimoji="1" lang="en-US" altLang="zh-CN" sz="2400" dirty="0"/>
              <a:t>》</a:t>
            </a:r>
          </a:p>
          <a:p>
            <a:r>
              <a:rPr kumimoji="1" lang="en-US" altLang="zh-CN" sz="2400" dirty="0"/>
              <a:t>《</a:t>
            </a:r>
            <a:r>
              <a:rPr kumimoji="1" lang="zh-CN" altLang="en-US" sz="2400" dirty="0"/>
              <a:t>交友论</a:t>
            </a:r>
            <a:r>
              <a:rPr kumimoji="1" lang="en-US" altLang="zh-CN" sz="2400" dirty="0"/>
              <a:t>》</a:t>
            </a:r>
          </a:p>
          <a:p>
            <a:r>
              <a:rPr kumimoji="1" lang="en-US" altLang="zh-CN" sz="2400" dirty="0"/>
              <a:t>《</a:t>
            </a:r>
            <a:r>
              <a:rPr kumimoji="1" lang="zh-CN" altLang="en-US" sz="2400" dirty="0"/>
              <a:t>西国记法</a:t>
            </a:r>
            <a:r>
              <a:rPr kumimoji="1" lang="en-US" altLang="zh-CN" sz="2400" dirty="0"/>
              <a:t>》</a:t>
            </a:r>
          </a:p>
          <a:p>
            <a:endParaRPr kumimoji="1" lang="zh-CN" altLang="en-US" sz="2400" dirty="0"/>
          </a:p>
        </p:txBody>
      </p:sp>
      <p:sp>
        <p:nvSpPr>
          <p:cNvPr id="5" name="文本框 4">
            <a:extLst>
              <a:ext uri="{FF2B5EF4-FFF2-40B4-BE49-F238E27FC236}">
                <a16:creationId xmlns:a16="http://schemas.microsoft.com/office/drawing/2014/main" id="{FE1A3E37-B757-BF26-7AC7-BA66A08C5D78}"/>
              </a:ext>
            </a:extLst>
          </p:cNvPr>
          <p:cNvSpPr txBox="1"/>
          <p:nvPr/>
        </p:nvSpPr>
        <p:spPr>
          <a:xfrm>
            <a:off x="3730713" y="1706928"/>
            <a:ext cx="6098058" cy="4442242"/>
          </a:xfrm>
          <a:prstGeom prst="rect">
            <a:avLst/>
          </a:prstGeom>
          <a:noFill/>
        </p:spPr>
        <p:txBody>
          <a:bodyPr wrap="square">
            <a:spAutoFit/>
          </a:bodyPr>
          <a:lstStyle/>
          <a:p>
            <a:pPr marL="342900" indent="-342900">
              <a:spcBef>
                <a:spcPts val="1000"/>
              </a:spcBef>
              <a:buClr>
                <a:schemeClr val="bg2">
                  <a:lumMod val="40000"/>
                  <a:lumOff val="60000"/>
                </a:schemeClr>
              </a:buClr>
              <a:buSzPct val="80000"/>
              <a:buFont typeface="Wingdings 3" charset="2"/>
              <a:buChar char=""/>
            </a:pPr>
            <a:r>
              <a:rPr kumimoji="1" lang="en-US" altLang="zh-CN" sz="2400" dirty="0">
                <a:latin typeface="+mj-lt"/>
                <a:ea typeface="+mj-ea"/>
                <a:cs typeface="+mj-cs"/>
              </a:rPr>
              <a:t>《</a:t>
            </a:r>
            <a:r>
              <a:rPr kumimoji="1" lang="zh-CN" altLang="en-US" sz="2400" dirty="0">
                <a:latin typeface="+mj-lt"/>
                <a:ea typeface="+mj-ea"/>
                <a:cs typeface="+mj-cs"/>
              </a:rPr>
              <a:t>辩学遗牍</a:t>
            </a:r>
            <a:r>
              <a:rPr kumimoji="1" lang="en-US" altLang="zh-CN" sz="2400" dirty="0">
                <a:latin typeface="+mj-lt"/>
                <a:ea typeface="+mj-ea"/>
                <a:cs typeface="+mj-cs"/>
              </a:rPr>
              <a:t>》</a:t>
            </a:r>
          </a:p>
          <a:p>
            <a:pPr marL="342900" indent="-342900">
              <a:spcBef>
                <a:spcPts val="1000"/>
              </a:spcBef>
              <a:buClr>
                <a:schemeClr val="bg2">
                  <a:lumMod val="40000"/>
                  <a:lumOff val="60000"/>
                </a:schemeClr>
              </a:buClr>
              <a:buSzPct val="80000"/>
              <a:buFont typeface="Wingdings 3" charset="2"/>
              <a:buChar char=""/>
            </a:pPr>
            <a:r>
              <a:rPr kumimoji="1" lang="en-US" altLang="zh-CN" sz="2400" dirty="0">
                <a:latin typeface="+mj-lt"/>
                <a:ea typeface="+mj-ea"/>
                <a:cs typeface="+mj-cs"/>
              </a:rPr>
              <a:t>《</a:t>
            </a:r>
            <a:r>
              <a:rPr kumimoji="1" lang="zh-CN" altLang="en-US" sz="2400" dirty="0">
                <a:latin typeface="+mj-lt"/>
                <a:ea typeface="+mj-ea"/>
                <a:cs typeface="+mj-cs"/>
              </a:rPr>
              <a:t>同文算指</a:t>
            </a:r>
            <a:r>
              <a:rPr kumimoji="1" lang="en-US" altLang="zh-CN" sz="2400" dirty="0">
                <a:latin typeface="+mj-lt"/>
                <a:ea typeface="+mj-ea"/>
                <a:cs typeface="+mj-cs"/>
              </a:rPr>
              <a:t>》</a:t>
            </a:r>
          </a:p>
          <a:p>
            <a:pPr marL="342900" indent="-342900">
              <a:spcBef>
                <a:spcPts val="1000"/>
              </a:spcBef>
              <a:buClr>
                <a:schemeClr val="bg2">
                  <a:lumMod val="40000"/>
                  <a:lumOff val="60000"/>
                </a:schemeClr>
              </a:buClr>
              <a:buSzPct val="80000"/>
              <a:buFont typeface="Wingdings 3" charset="2"/>
              <a:buChar char=""/>
            </a:pPr>
            <a:r>
              <a:rPr kumimoji="1" lang="en-US" altLang="zh-CN" sz="2400" dirty="0">
                <a:latin typeface="+mj-lt"/>
                <a:ea typeface="+mj-ea"/>
                <a:cs typeface="+mj-cs"/>
              </a:rPr>
              <a:t>《</a:t>
            </a:r>
            <a:r>
              <a:rPr kumimoji="1" lang="zh-CN" altLang="en-US" sz="2400" dirty="0">
                <a:latin typeface="+mj-lt"/>
                <a:ea typeface="+mj-ea"/>
                <a:cs typeface="+mj-cs"/>
              </a:rPr>
              <a:t>测量法义</a:t>
            </a:r>
            <a:r>
              <a:rPr kumimoji="1" lang="en-US" altLang="zh-CN" sz="2400" dirty="0">
                <a:latin typeface="+mj-lt"/>
                <a:ea typeface="+mj-ea"/>
                <a:cs typeface="+mj-cs"/>
              </a:rPr>
              <a:t>》</a:t>
            </a:r>
          </a:p>
          <a:p>
            <a:pPr marL="342900" indent="-342900">
              <a:spcBef>
                <a:spcPts val="1000"/>
              </a:spcBef>
              <a:buClr>
                <a:schemeClr val="bg2">
                  <a:lumMod val="40000"/>
                  <a:lumOff val="60000"/>
                </a:schemeClr>
              </a:buClr>
              <a:buSzPct val="80000"/>
              <a:buFont typeface="Wingdings 3" charset="2"/>
              <a:buChar char=""/>
            </a:pPr>
            <a:r>
              <a:rPr kumimoji="1" lang="en-US" altLang="zh-CN" sz="2400" dirty="0">
                <a:latin typeface="+mj-lt"/>
                <a:ea typeface="+mj-ea"/>
                <a:cs typeface="+mj-cs"/>
              </a:rPr>
              <a:t>《</a:t>
            </a:r>
            <a:r>
              <a:rPr kumimoji="1" lang="zh-CN" altLang="en-US" sz="2400" dirty="0">
                <a:latin typeface="+mj-lt"/>
                <a:ea typeface="+mj-ea"/>
                <a:cs typeface="+mj-cs"/>
              </a:rPr>
              <a:t>圜容较义</a:t>
            </a:r>
            <a:r>
              <a:rPr kumimoji="1" lang="en-US" altLang="zh-CN" sz="2400" dirty="0">
                <a:latin typeface="+mj-lt"/>
                <a:ea typeface="+mj-ea"/>
                <a:cs typeface="+mj-cs"/>
              </a:rPr>
              <a:t>》</a:t>
            </a:r>
          </a:p>
          <a:p>
            <a:pPr marL="342900" indent="-342900">
              <a:spcBef>
                <a:spcPts val="1000"/>
              </a:spcBef>
              <a:buClr>
                <a:schemeClr val="bg2">
                  <a:lumMod val="40000"/>
                  <a:lumOff val="60000"/>
                </a:schemeClr>
              </a:buClr>
              <a:buSzPct val="80000"/>
              <a:buFont typeface="Wingdings 3" charset="2"/>
              <a:buChar char=""/>
            </a:pPr>
            <a:r>
              <a:rPr kumimoji="1" lang="en-US" altLang="zh-CN" sz="2400" dirty="0">
                <a:latin typeface="+mj-lt"/>
                <a:ea typeface="+mj-ea"/>
                <a:cs typeface="+mj-cs"/>
              </a:rPr>
              <a:t>《</a:t>
            </a:r>
            <a:r>
              <a:rPr kumimoji="1" lang="zh-CN" altLang="en-US" sz="2400" dirty="0">
                <a:latin typeface="+mj-lt"/>
                <a:ea typeface="+mj-ea"/>
                <a:cs typeface="+mj-cs"/>
              </a:rPr>
              <a:t>浑盖通宪图说</a:t>
            </a:r>
            <a:r>
              <a:rPr kumimoji="1" lang="en-US" altLang="zh-CN" sz="2400" dirty="0">
                <a:latin typeface="+mj-lt"/>
                <a:ea typeface="+mj-ea"/>
                <a:cs typeface="+mj-cs"/>
              </a:rPr>
              <a:t>》</a:t>
            </a:r>
          </a:p>
          <a:p>
            <a:pPr marL="342900" indent="-342900">
              <a:spcBef>
                <a:spcPts val="1000"/>
              </a:spcBef>
              <a:buClr>
                <a:schemeClr val="bg2">
                  <a:lumMod val="40000"/>
                  <a:lumOff val="60000"/>
                </a:schemeClr>
              </a:buClr>
              <a:buSzPct val="80000"/>
              <a:buFont typeface="Wingdings 3" charset="2"/>
              <a:buChar char=""/>
            </a:pPr>
            <a:r>
              <a:rPr kumimoji="1" lang="en-US" altLang="zh-CN" sz="2400" dirty="0">
                <a:latin typeface="+mj-lt"/>
                <a:ea typeface="+mj-ea"/>
                <a:cs typeface="+mj-cs"/>
              </a:rPr>
              <a:t>《</a:t>
            </a:r>
            <a:r>
              <a:rPr kumimoji="1" lang="zh-CN" altLang="en-US" sz="2400" dirty="0">
                <a:latin typeface="+mj-lt"/>
                <a:ea typeface="+mj-ea"/>
                <a:cs typeface="+mj-cs"/>
              </a:rPr>
              <a:t>西琴八曲</a:t>
            </a:r>
            <a:r>
              <a:rPr kumimoji="1" lang="en-US" altLang="zh-CN" sz="2400" dirty="0">
                <a:latin typeface="+mj-lt"/>
                <a:ea typeface="+mj-ea"/>
                <a:cs typeface="+mj-cs"/>
              </a:rPr>
              <a:t>》</a:t>
            </a:r>
          </a:p>
          <a:p>
            <a:pPr marL="342900" indent="-342900">
              <a:spcBef>
                <a:spcPts val="1000"/>
              </a:spcBef>
              <a:buClr>
                <a:schemeClr val="bg2">
                  <a:lumMod val="40000"/>
                  <a:lumOff val="60000"/>
                </a:schemeClr>
              </a:buClr>
              <a:buSzPct val="80000"/>
              <a:buFont typeface="Wingdings 3" charset="2"/>
              <a:buChar char=""/>
            </a:pPr>
            <a:r>
              <a:rPr kumimoji="1" lang="en-US" altLang="zh-CN" sz="2400" dirty="0">
                <a:latin typeface="+mj-lt"/>
                <a:ea typeface="+mj-ea"/>
                <a:cs typeface="+mj-cs"/>
              </a:rPr>
              <a:t>《</a:t>
            </a:r>
            <a:r>
              <a:rPr kumimoji="1" lang="zh-CN" altLang="en-US" sz="2400" dirty="0">
                <a:latin typeface="+mj-lt"/>
                <a:ea typeface="+mj-ea"/>
                <a:cs typeface="+mj-cs"/>
              </a:rPr>
              <a:t>斋旨</a:t>
            </a:r>
            <a:r>
              <a:rPr kumimoji="1" lang="en-US" altLang="zh-CN" sz="2400" dirty="0">
                <a:latin typeface="+mj-lt"/>
                <a:ea typeface="+mj-ea"/>
                <a:cs typeface="+mj-cs"/>
              </a:rPr>
              <a:t>》</a:t>
            </a:r>
          </a:p>
          <a:p>
            <a:pPr marL="342900" indent="-342900">
              <a:spcBef>
                <a:spcPts val="1000"/>
              </a:spcBef>
              <a:buClr>
                <a:schemeClr val="bg2">
                  <a:lumMod val="40000"/>
                  <a:lumOff val="60000"/>
                </a:schemeClr>
              </a:buClr>
              <a:buSzPct val="80000"/>
              <a:buFont typeface="Wingdings 3" charset="2"/>
              <a:buChar char=""/>
            </a:pPr>
            <a:r>
              <a:rPr kumimoji="1" lang="en-US" altLang="zh-CN" sz="2400" dirty="0">
                <a:latin typeface="+mj-lt"/>
                <a:ea typeface="+mj-ea"/>
                <a:cs typeface="+mj-cs"/>
              </a:rPr>
              <a:t>《</a:t>
            </a:r>
            <a:r>
              <a:rPr kumimoji="1" lang="zh-CN" altLang="en-US" sz="2400" dirty="0">
                <a:latin typeface="+mj-lt"/>
                <a:ea typeface="+mj-ea"/>
                <a:cs typeface="+mj-cs"/>
              </a:rPr>
              <a:t>乾坤体义</a:t>
            </a:r>
            <a:r>
              <a:rPr kumimoji="1" lang="en-US" altLang="zh-CN" sz="2400" dirty="0">
                <a:latin typeface="+mj-lt"/>
                <a:ea typeface="+mj-ea"/>
                <a:cs typeface="+mj-cs"/>
              </a:rPr>
              <a:t>》</a:t>
            </a:r>
          </a:p>
          <a:p>
            <a:pPr marL="342900" indent="-342900">
              <a:spcBef>
                <a:spcPts val="1000"/>
              </a:spcBef>
              <a:buClr>
                <a:schemeClr val="bg2">
                  <a:lumMod val="40000"/>
                  <a:lumOff val="60000"/>
                </a:schemeClr>
              </a:buClr>
              <a:buSzPct val="80000"/>
              <a:buFont typeface="Wingdings 3" charset="2"/>
              <a:buChar char=""/>
            </a:pPr>
            <a:r>
              <a:rPr kumimoji="1" lang="en-US" altLang="zh-CN" sz="2400" dirty="0">
                <a:latin typeface="+mj-lt"/>
                <a:ea typeface="+mj-ea"/>
                <a:cs typeface="+mj-cs"/>
              </a:rPr>
              <a:t>《</a:t>
            </a:r>
            <a:r>
              <a:rPr kumimoji="1" lang="zh-CN" altLang="en-US" sz="2400" dirty="0">
                <a:latin typeface="+mj-lt"/>
                <a:ea typeface="+mj-ea"/>
                <a:cs typeface="+mj-cs"/>
              </a:rPr>
              <a:t>利玛窦中国札记</a:t>
            </a:r>
            <a:r>
              <a:rPr kumimoji="1" lang="en-US" altLang="zh-CN" sz="2400" dirty="0">
                <a:latin typeface="+mj-lt"/>
                <a:ea typeface="+mj-ea"/>
                <a:cs typeface="+mj-cs"/>
              </a:rPr>
              <a:t>》</a:t>
            </a:r>
          </a:p>
        </p:txBody>
      </p:sp>
      <p:pic>
        <p:nvPicPr>
          <p:cNvPr id="11266" name="Picture 2" descr="利瑪竇中文著譯集- 图书- 豆瓣">
            <a:extLst>
              <a:ext uri="{FF2B5EF4-FFF2-40B4-BE49-F238E27FC236}">
                <a16:creationId xmlns:a16="http://schemas.microsoft.com/office/drawing/2014/main" id="{9E929EF2-C469-082A-8272-BE44E5C920A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70787" y="18535"/>
            <a:ext cx="4621213"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0310378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2886FA-009B-1181-438B-768551E8444E}"/>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6CDE3340-19D8-C471-14C9-2275FC585659}"/>
              </a:ext>
            </a:extLst>
          </p:cNvPr>
          <p:cNvSpPr>
            <a:spLocks noGrp="1"/>
          </p:cNvSpPr>
          <p:nvPr>
            <p:ph type="title"/>
          </p:nvPr>
        </p:nvSpPr>
        <p:spPr/>
        <p:txBody>
          <a:bodyPr/>
          <a:lstStyle/>
          <a:p>
            <a:r>
              <a:rPr kumimoji="1" lang="zh-CN" altLang="en-US" dirty="0"/>
              <a:t>各方评价利玛窦</a:t>
            </a:r>
          </a:p>
        </p:txBody>
      </p:sp>
      <p:sp>
        <p:nvSpPr>
          <p:cNvPr id="3" name="内容占位符 2">
            <a:extLst>
              <a:ext uri="{FF2B5EF4-FFF2-40B4-BE49-F238E27FC236}">
                <a16:creationId xmlns:a16="http://schemas.microsoft.com/office/drawing/2014/main" id="{6C923098-83CE-188E-E13B-291580FB3E47}"/>
              </a:ext>
            </a:extLst>
          </p:cNvPr>
          <p:cNvSpPr>
            <a:spLocks noGrp="1"/>
          </p:cNvSpPr>
          <p:nvPr>
            <p:ph idx="1"/>
          </p:nvPr>
        </p:nvSpPr>
        <p:spPr/>
        <p:txBody>
          <a:bodyPr>
            <a:normAutofit fontScale="85000" lnSpcReduction="10000"/>
          </a:bodyPr>
          <a:lstStyle/>
          <a:p>
            <a:r>
              <a:rPr kumimoji="1" lang="zh-CN" altLang="en-US" dirty="0"/>
              <a:t>传教士</a:t>
            </a:r>
            <a:endParaRPr kumimoji="1" lang="en-US" altLang="zh-CN" dirty="0"/>
          </a:p>
          <a:p>
            <a:r>
              <a:rPr kumimoji="1" lang="zh-CN" altLang="en-US" dirty="0"/>
              <a:t>科学家</a:t>
            </a:r>
            <a:endParaRPr kumimoji="1" lang="en-US" altLang="zh-CN" dirty="0"/>
          </a:p>
          <a:p>
            <a:r>
              <a:rPr kumimoji="1" lang="zh-CN" altLang="en-US" dirty="0"/>
              <a:t>汉学家</a:t>
            </a:r>
            <a:endParaRPr kumimoji="1" lang="en-US" altLang="zh-CN" dirty="0"/>
          </a:p>
          <a:p>
            <a:r>
              <a:rPr kumimoji="1" lang="zh-CN" altLang="en-US" dirty="0"/>
              <a:t>世界公民</a:t>
            </a:r>
            <a:endParaRPr kumimoji="1" lang="en-US" altLang="zh-CN" dirty="0"/>
          </a:p>
          <a:p>
            <a:r>
              <a:rPr kumimoji="1" lang="zh-CN" altLang="en-US" dirty="0"/>
              <a:t>耶稣会士</a:t>
            </a:r>
            <a:endParaRPr kumimoji="1" lang="en-US" altLang="zh-CN" dirty="0"/>
          </a:p>
          <a:p>
            <a:r>
              <a:rPr kumimoji="1" lang="zh-CN" altLang="en-US" dirty="0"/>
              <a:t>教宗若望</a:t>
            </a:r>
            <a:r>
              <a:rPr kumimoji="1" lang="en-US" altLang="zh-CN" dirty="0"/>
              <a:t>·</a:t>
            </a:r>
            <a:r>
              <a:rPr kumimoji="1" lang="zh-CN" altLang="en-US" dirty="0"/>
              <a:t>保禄二世在</a:t>
            </a:r>
            <a:r>
              <a:rPr kumimoji="1" lang="en-US" altLang="zh-CN" dirty="0"/>
              <a:t>《</a:t>
            </a:r>
            <a:r>
              <a:rPr kumimoji="1" lang="zh-CN" altLang="en-US" dirty="0"/>
              <a:t>利玛窦到北京四百周年国际学术研讨会致词</a:t>
            </a:r>
            <a:r>
              <a:rPr kumimoji="1" lang="en-US" altLang="zh-CN" dirty="0"/>
              <a:t>》</a:t>
            </a:r>
            <a:r>
              <a:rPr kumimoji="1" lang="zh-CN" altLang="en-US" dirty="0"/>
              <a:t>中对利玛窦的评价可以代表天主教会的观点：“利玛窦神父最大的贡献是在‘文化交融’的领域上。他以中文精编了一套天主教神学和礼仪术语，使中国人得以认识耶稣基督，让福音喜讯与教会能在中国文化里降生。由于利玛窦神父如此道地的‘做中国人中间的中国人’，使他成为大‘汉学家’，这是以文化和精神上最深邃的意义来说的，因为他在自己身上把司铎与学者，天主教徒与东方学家，意大利人和中国人的身份，令人惊叹地融合在一起。” 他又说：“利玛窦神父确信信奉基督，不会损害中国文化，相反会使中国文化更加丰富完善</a:t>
            </a:r>
            <a:r>
              <a:rPr kumimoji="1" lang="en-US" altLang="zh-CN" dirty="0"/>
              <a:t>……</a:t>
            </a:r>
            <a:r>
              <a:rPr kumimoji="1" lang="zh-CN" altLang="en-US" dirty="0"/>
              <a:t>今天，利玛窦的形象以及他的著作，重新呈现到中国人民的现实生活中，象征着中国现代化步伐发展的进程。”</a:t>
            </a:r>
          </a:p>
        </p:txBody>
      </p:sp>
      <p:pic>
        <p:nvPicPr>
          <p:cNvPr id="12290" name="Picture 2" descr="世界公民”利玛窦">
            <a:extLst>
              <a:ext uri="{FF2B5EF4-FFF2-40B4-BE49-F238E27FC236}">
                <a16:creationId xmlns:a16="http://schemas.microsoft.com/office/drawing/2014/main" id="{F137270C-452F-85E3-73EC-09859052104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95889" y="452718"/>
            <a:ext cx="6350000" cy="3175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4026969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0859145-186A-FEB0-ADB5-0CB8BBFF7A82}"/>
              </a:ext>
            </a:extLst>
          </p:cNvPr>
          <p:cNvSpPr>
            <a:spLocks noGrp="1"/>
          </p:cNvSpPr>
          <p:nvPr>
            <p:ph type="title"/>
          </p:nvPr>
        </p:nvSpPr>
        <p:spPr/>
        <p:txBody>
          <a:bodyPr/>
          <a:lstStyle/>
          <a:p>
            <a:r>
              <a:rPr kumimoji="1" lang="zh-CN" altLang="en-US" dirty="0"/>
              <a:t>圣母崇拜 </a:t>
            </a:r>
            <a:r>
              <a:rPr kumimoji="1" lang="en-US" altLang="zh-CN" dirty="0"/>
              <a:t>VS</a:t>
            </a:r>
            <a:r>
              <a:rPr kumimoji="1" lang="zh-CN" altLang="en-US" dirty="0"/>
              <a:t> 十架神学</a:t>
            </a:r>
          </a:p>
        </p:txBody>
      </p:sp>
      <p:sp>
        <p:nvSpPr>
          <p:cNvPr id="3" name="内容占位符 2">
            <a:extLst>
              <a:ext uri="{FF2B5EF4-FFF2-40B4-BE49-F238E27FC236}">
                <a16:creationId xmlns:a16="http://schemas.microsoft.com/office/drawing/2014/main" id="{0CC6BBE8-ED1A-A5F8-7538-4BEF7DB59D17}"/>
              </a:ext>
            </a:extLst>
          </p:cNvPr>
          <p:cNvSpPr>
            <a:spLocks noGrp="1"/>
          </p:cNvSpPr>
          <p:nvPr>
            <p:ph idx="1"/>
          </p:nvPr>
        </p:nvSpPr>
        <p:spPr>
          <a:xfrm>
            <a:off x="4650377" y="1582655"/>
            <a:ext cx="6635931" cy="5027151"/>
          </a:xfrm>
        </p:spPr>
        <p:txBody>
          <a:bodyPr>
            <a:normAutofit/>
          </a:bodyPr>
          <a:lstStyle/>
          <a:p>
            <a:r>
              <a:rPr kumimoji="1" lang="zh-CN" altLang="en-US" sz="2400" dirty="0"/>
              <a:t>瞿汝夔说：说到天主圣教的教义，尽管我无法完全领会其中伟大的奥妙，但我将全身心地服从，坚信其中一切，我祈求圣灵能让我更快领悟。如今我重又笃信，我的心正像一根脆弱而柔嫩的麦穗。所以我祈求天主圣母，赐予我坚定的勇气和力量，愿她能代我向天主乞求，让我的决心变得强硬而坚实，再不左右摇摆，愿他开掘我心灵的全部潜能，让我的灵魂变得纯净而清澈。因而，即在此时，我的心中充满光明，我牢牢掌握了真理和理性，我之所以开口，正是为了说出那圣洁的词句，并将它们传遍中国大地，让所有人都知晓天主的神圣律法，并矢志服膺。</a:t>
            </a:r>
          </a:p>
        </p:txBody>
      </p:sp>
      <p:pic>
        <p:nvPicPr>
          <p:cNvPr id="4" name="图片 3">
            <a:extLst>
              <a:ext uri="{FF2B5EF4-FFF2-40B4-BE49-F238E27FC236}">
                <a16:creationId xmlns:a16="http://schemas.microsoft.com/office/drawing/2014/main" id="{54E34BE2-7170-21FE-B8A3-F4E7BCA64A4D}"/>
              </a:ext>
            </a:extLst>
          </p:cNvPr>
          <p:cNvPicPr>
            <a:picLocks noChangeAspect="1"/>
          </p:cNvPicPr>
          <p:nvPr/>
        </p:nvPicPr>
        <p:blipFill>
          <a:blip r:embed="rId3"/>
          <a:stretch>
            <a:fillRect/>
          </a:stretch>
        </p:blipFill>
        <p:spPr>
          <a:xfrm>
            <a:off x="646111" y="1463408"/>
            <a:ext cx="3560536" cy="5374500"/>
          </a:xfrm>
          <a:prstGeom prst="rect">
            <a:avLst/>
          </a:prstGeom>
        </p:spPr>
      </p:pic>
    </p:spTree>
    <p:extLst>
      <p:ext uri="{BB962C8B-B14F-4D97-AF65-F5344CB8AC3E}">
        <p14:creationId xmlns:p14="http://schemas.microsoft.com/office/powerpoint/2010/main" val="265624344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97831B-40B3-BFB6-AE4A-C7FA86FEA7F7}"/>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3F9B72B8-AAB4-22D4-97D2-B033AF39ED78}"/>
              </a:ext>
            </a:extLst>
          </p:cNvPr>
          <p:cNvSpPr>
            <a:spLocks noGrp="1"/>
          </p:cNvSpPr>
          <p:nvPr>
            <p:ph type="title"/>
          </p:nvPr>
        </p:nvSpPr>
        <p:spPr/>
        <p:txBody>
          <a:bodyPr/>
          <a:lstStyle/>
          <a:p>
            <a:r>
              <a:rPr kumimoji="1" lang="zh-CN" altLang="en-US" dirty="0"/>
              <a:t>圣母崇拜 </a:t>
            </a:r>
            <a:r>
              <a:rPr kumimoji="1" lang="en-US" altLang="zh-CN" dirty="0"/>
              <a:t>VS</a:t>
            </a:r>
            <a:r>
              <a:rPr kumimoji="1" lang="zh-CN" altLang="en-US" dirty="0"/>
              <a:t> 十架神学</a:t>
            </a:r>
          </a:p>
        </p:txBody>
      </p:sp>
      <p:sp>
        <p:nvSpPr>
          <p:cNvPr id="3" name="内容占位符 2">
            <a:extLst>
              <a:ext uri="{FF2B5EF4-FFF2-40B4-BE49-F238E27FC236}">
                <a16:creationId xmlns:a16="http://schemas.microsoft.com/office/drawing/2014/main" id="{44D9D503-2F43-E746-8C36-8E4B949B6EA3}"/>
              </a:ext>
            </a:extLst>
          </p:cNvPr>
          <p:cNvSpPr>
            <a:spLocks noGrp="1"/>
          </p:cNvSpPr>
          <p:nvPr>
            <p:ph idx="1"/>
          </p:nvPr>
        </p:nvSpPr>
        <p:spPr>
          <a:xfrm>
            <a:off x="4650377" y="1582655"/>
            <a:ext cx="6635931" cy="5027151"/>
          </a:xfrm>
        </p:spPr>
        <p:txBody>
          <a:bodyPr>
            <a:normAutofit lnSpcReduction="10000"/>
          </a:bodyPr>
          <a:lstStyle/>
          <a:p>
            <a:r>
              <a:rPr kumimoji="1" lang="zh-CN" altLang="en-US" sz="2400" dirty="0"/>
              <a:t>说到天主圣教的教义，尽管我无法完全领会其中伟大的奥妙，但我将全身心地服从，坚信其中一切，我祈求圣灵（瞿汝夔把这个词念作“</a:t>
            </a:r>
            <a:r>
              <a:rPr kumimoji="1" lang="en" altLang="zh-CN" sz="2400" dirty="0" err="1"/>
              <a:t>Sanbilido</a:t>
            </a:r>
            <a:r>
              <a:rPr kumimoji="1" lang="en" altLang="zh-CN" sz="2400" dirty="0"/>
              <a:t> Sando”</a:t>
            </a:r>
            <a:r>
              <a:rPr kumimoji="1" lang="zh-CN" altLang="en" sz="2400" dirty="0"/>
              <a:t>）</a:t>
            </a:r>
            <a:r>
              <a:rPr kumimoji="1" lang="zh-CN" altLang="en-US" sz="2400" dirty="0"/>
              <a:t>能让我更快领悟。如今我重又笃信，我的心正像一根脆弱而柔嫩的麦穗。所以我祈求天主圣母，赐予我坚定的勇气和力量，愿她能代我向天主乞求，让我的决心变得强硬而坚实，再不左右摇摆，愿他开掘我心灵的全部潜能，让我的灵魂变得纯净而清澈。因而，即在此时，我的心中充满光明，我牢牢掌握了真理和理性，我之所以开口，正是为了说出那圣洁的词句，并将它们传遍中国大地，让所有人都知晓天主的神圣律法，并矢志服膺。</a:t>
            </a:r>
          </a:p>
        </p:txBody>
      </p:sp>
      <p:pic>
        <p:nvPicPr>
          <p:cNvPr id="4" name="图片 3">
            <a:extLst>
              <a:ext uri="{FF2B5EF4-FFF2-40B4-BE49-F238E27FC236}">
                <a16:creationId xmlns:a16="http://schemas.microsoft.com/office/drawing/2014/main" id="{7C3D70AF-E4B7-989D-4FA3-E2DAE0078E33}"/>
              </a:ext>
            </a:extLst>
          </p:cNvPr>
          <p:cNvPicPr>
            <a:picLocks noChangeAspect="1"/>
          </p:cNvPicPr>
          <p:nvPr/>
        </p:nvPicPr>
        <p:blipFill>
          <a:blip r:embed="rId3"/>
          <a:stretch>
            <a:fillRect/>
          </a:stretch>
        </p:blipFill>
        <p:spPr>
          <a:xfrm>
            <a:off x="646111" y="1463408"/>
            <a:ext cx="3560536" cy="5374500"/>
          </a:xfrm>
          <a:prstGeom prst="rect">
            <a:avLst/>
          </a:prstGeom>
        </p:spPr>
      </p:pic>
    </p:spTree>
    <p:extLst>
      <p:ext uri="{BB962C8B-B14F-4D97-AF65-F5344CB8AC3E}">
        <p14:creationId xmlns:p14="http://schemas.microsoft.com/office/powerpoint/2010/main" val="290747297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012857D-831B-CBA4-441F-902F82A82086}"/>
              </a:ext>
            </a:extLst>
          </p:cNvPr>
          <p:cNvSpPr>
            <a:spLocks noGrp="1"/>
          </p:cNvSpPr>
          <p:nvPr>
            <p:ph type="title"/>
          </p:nvPr>
        </p:nvSpPr>
        <p:spPr/>
        <p:txBody>
          <a:bodyPr/>
          <a:lstStyle/>
          <a:p>
            <a:r>
              <a:rPr kumimoji="1" lang="zh-CN" altLang="en-US" dirty="0"/>
              <a:t>利玛窦的名与实</a:t>
            </a:r>
          </a:p>
        </p:txBody>
      </p:sp>
      <p:sp>
        <p:nvSpPr>
          <p:cNvPr id="3" name="内容占位符 2">
            <a:extLst>
              <a:ext uri="{FF2B5EF4-FFF2-40B4-BE49-F238E27FC236}">
                <a16:creationId xmlns:a16="http://schemas.microsoft.com/office/drawing/2014/main" id="{1E9FFDC0-1244-47AB-BD2F-91C13569E62C}"/>
              </a:ext>
            </a:extLst>
          </p:cNvPr>
          <p:cNvSpPr>
            <a:spLocks noGrp="1"/>
          </p:cNvSpPr>
          <p:nvPr>
            <p:ph idx="1"/>
          </p:nvPr>
        </p:nvSpPr>
        <p:spPr/>
        <p:txBody>
          <a:bodyPr>
            <a:normAutofit/>
          </a:bodyPr>
          <a:lstStyle/>
          <a:p>
            <a:r>
              <a:rPr kumimoji="1" lang="zh-CN" altLang="en-US" sz="3600" b="1" dirty="0">
                <a:solidFill>
                  <a:srgbClr val="FF0000"/>
                </a:solidFill>
              </a:rPr>
              <a:t>利</a:t>
            </a:r>
            <a:r>
              <a:rPr kumimoji="1" lang="zh-CN" altLang="en-US" sz="3600" dirty="0"/>
              <a:t>：禾</a:t>
            </a:r>
            <a:r>
              <a:rPr kumimoji="1" lang="en-US" altLang="zh-CN" sz="3600" dirty="0"/>
              <a:t>+</a:t>
            </a:r>
            <a:r>
              <a:rPr kumimoji="1" lang="zh-CN" altLang="en-US" sz="3600" dirty="0"/>
              <a:t>刀；收获与利益；澳门股份；显贵馈赠；鸵鸟与钟表</a:t>
            </a:r>
            <a:endParaRPr kumimoji="1" lang="en-US" altLang="zh-CN" sz="3600" dirty="0"/>
          </a:p>
          <a:p>
            <a:r>
              <a:rPr kumimoji="1" lang="zh-CN" altLang="en-US" sz="3600" b="1" dirty="0">
                <a:solidFill>
                  <a:srgbClr val="FF0000"/>
                </a:solidFill>
              </a:rPr>
              <a:t>玛</a:t>
            </a:r>
            <a:r>
              <a:rPr kumimoji="1" lang="zh-CN" altLang="en-US" sz="3600" dirty="0"/>
              <a:t>：王</a:t>
            </a:r>
            <a:r>
              <a:rPr kumimoji="1" lang="en-US" altLang="zh-CN" sz="3600" dirty="0"/>
              <a:t>+</a:t>
            </a:r>
            <a:r>
              <a:rPr kumimoji="1" lang="zh-CN" altLang="en-US" sz="3600" dirty="0"/>
              <a:t>马；耶稣会的高层路线与方济各会的底层路线；临终的梦</a:t>
            </a:r>
            <a:endParaRPr kumimoji="1" lang="en-US" altLang="zh-CN" sz="3600" dirty="0"/>
          </a:p>
          <a:p>
            <a:r>
              <a:rPr kumimoji="1" lang="zh-CN" altLang="en-US" sz="3600" b="1" dirty="0">
                <a:solidFill>
                  <a:srgbClr val="FF0000"/>
                </a:solidFill>
              </a:rPr>
              <a:t>窦</a:t>
            </a:r>
            <a:r>
              <a:rPr kumimoji="1" lang="zh-CN" altLang="en-US" sz="3600" dirty="0"/>
              <a:t>：洞穴，孔径；“窦燕山，有义方。教五子，名俱扬。”五子登科；疑窦丛生</a:t>
            </a:r>
          </a:p>
        </p:txBody>
      </p:sp>
    </p:spTree>
    <p:extLst>
      <p:ext uri="{BB962C8B-B14F-4D97-AF65-F5344CB8AC3E}">
        <p14:creationId xmlns:p14="http://schemas.microsoft.com/office/powerpoint/2010/main" val="276896987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62811B1-E419-3851-BEA3-36F11CEBB10D}"/>
              </a:ext>
            </a:extLst>
          </p:cNvPr>
          <p:cNvSpPr>
            <a:spLocks noGrp="1"/>
          </p:cNvSpPr>
          <p:nvPr>
            <p:ph type="title"/>
          </p:nvPr>
        </p:nvSpPr>
        <p:spPr/>
        <p:txBody>
          <a:bodyPr/>
          <a:lstStyle/>
          <a:p>
            <a:r>
              <a:rPr kumimoji="1" lang="zh-CN" altLang="en-US" dirty="0"/>
              <a:t>利玛窦的遗愿</a:t>
            </a:r>
          </a:p>
        </p:txBody>
      </p:sp>
      <p:sp>
        <p:nvSpPr>
          <p:cNvPr id="3" name="内容占位符 2">
            <a:extLst>
              <a:ext uri="{FF2B5EF4-FFF2-40B4-BE49-F238E27FC236}">
                <a16:creationId xmlns:a16="http://schemas.microsoft.com/office/drawing/2014/main" id="{49A3AB70-0345-1990-69AC-B5CE1823D32B}"/>
              </a:ext>
            </a:extLst>
          </p:cNvPr>
          <p:cNvSpPr>
            <a:spLocks noGrp="1"/>
          </p:cNvSpPr>
          <p:nvPr>
            <p:ph idx="1"/>
          </p:nvPr>
        </p:nvSpPr>
        <p:spPr/>
        <p:txBody>
          <a:bodyPr/>
          <a:lstStyle/>
          <a:p>
            <a:endParaRPr kumimoji="1" lang="zh-CN" altLang="en-US"/>
          </a:p>
        </p:txBody>
      </p:sp>
      <p:pic>
        <p:nvPicPr>
          <p:cNvPr id="2050" name="Picture 2" descr="Pierre Coton — Wikipédia">
            <a:extLst>
              <a:ext uri="{FF2B5EF4-FFF2-40B4-BE49-F238E27FC236}">
                <a16:creationId xmlns:a16="http://schemas.microsoft.com/office/drawing/2014/main" id="{87EC9AC7-BE5D-61CC-F5F9-B44DC8C1ED1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64413" y="0"/>
            <a:ext cx="4827587" cy="685800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Henri IV (roi de France) — Wikipédia">
            <a:extLst>
              <a:ext uri="{FF2B5EF4-FFF2-40B4-BE49-F238E27FC236}">
                <a16:creationId xmlns:a16="http://schemas.microsoft.com/office/drawing/2014/main" id="{C3A468FA-3C6C-24B8-48C8-D9AED945655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03906" y="1410789"/>
            <a:ext cx="4236720" cy="54472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0092539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A57FAC-43DC-7083-E90B-BE14A4899CE9}"/>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2BFC36A2-9C2E-FE5F-A8E1-E960ADA534AC}"/>
              </a:ext>
            </a:extLst>
          </p:cNvPr>
          <p:cNvSpPr>
            <a:spLocks noGrp="1"/>
          </p:cNvSpPr>
          <p:nvPr>
            <p:ph type="title"/>
          </p:nvPr>
        </p:nvSpPr>
        <p:spPr/>
        <p:txBody>
          <a:bodyPr/>
          <a:lstStyle/>
          <a:p>
            <a:r>
              <a:rPr kumimoji="1" lang="zh-CN" altLang="en-US" dirty="0"/>
              <a:t>艾儒略</a:t>
            </a:r>
          </a:p>
        </p:txBody>
      </p:sp>
      <p:sp>
        <p:nvSpPr>
          <p:cNvPr id="3" name="内容占位符 2">
            <a:extLst>
              <a:ext uri="{FF2B5EF4-FFF2-40B4-BE49-F238E27FC236}">
                <a16:creationId xmlns:a16="http://schemas.microsoft.com/office/drawing/2014/main" id="{67CB076B-DF38-2804-84DB-372BDA2927E4}"/>
              </a:ext>
            </a:extLst>
          </p:cNvPr>
          <p:cNvSpPr>
            <a:spLocks noGrp="1"/>
          </p:cNvSpPr>
          <p:nvPr>
            <p:ph idx="1"/>
          </p:nvPr>
        </p:nvSpPr>
        <p:spPr/>
        <p:txBody>
          <a:bodyPr>
            <a:normAutofit/>
          </a:bodyPr>
          <a:lstStyle/>
          <a:p>
            <a:r>
              <a:rPr kumimoji="1" lang="zh-CN" altLang="en-US" sz="3200" dirty="0"/>
              <a:t>西来孔子</a:t>
            </a:r>
            <a:endParaRPr kumimoji="1" lang="en-US" altLang="zh-CN" sz="3200" dirty="0"/>
          </a:p>
          <a:p>
            <a:r>
              <a:rPr kumimoji="1" lang="zh-CN" altLang="en-US" sz="3200" dirty="0"/>
              <a:t>入闽传教</a:t>
            </a:r>
            <a:endParaRPr kumimoji="1" lang="en-US" altLang="zh-CN" sz="3200" dirty="0"/>
          </a:p>
          <a:p>
            <a:r>
              <a:rPr kumimoji="1" lang="en-US" altLang="zh-CN" sz="3200" dirty="0"/>
              <a:t>《</a:t>
            </a:r>
            <a:r>
              <a:rPr kumimoji="1" lang="zh-CN" altLang="en-US" sz="3200" dirty="0"/>
              <a:t>三山论学记</a:t>
            </a:r>
            <a:r>
              <a:rPr kumimoji="1" lang="en-US" altLang="zh-CN" sz="3200" dirty="0"/>
              <a:t>》</a:t>
            </a:r>
          </a:p>
          <a:p>
            <a:r>
              <a:rPr kumimoji="1" lang="zh-CN" altLang="en-US" sz="3200" dirty="0"/>
              <a:t>福建教案</a:t>
            </a:r>
            <a:endParaRPr kumimoji="1" lang="en-US" altLang="zh-CN" sz="3200" dirty="0"/>
          </a:p>
          <a:p>
            <a:r>
              <a:rPr kumimoji="1" lang="zh-CN" altLang="en-US" sz="3200" dirty="0"/>
              <a:t>景教碑</a:t>
            </a:r>
            <a:endParaRPr kumimoji="1" lang="en-US" altLang="zh-CN" sz="3200" dirty="0"/>
          </a:p>
          <a:p>
            <a:r>
              <a:rPr kumimoji="1" lang="zh-CN" altLang="en-US" sz="3200" dirty="0"/>
              <a:t>继承“利玛窦规矩”</a:t>
            </a:r>
          </a:p>
        </p:txBody>
      </p:sp>
      <p:pic>
        <p:nvPicPr>
          <p:cNvPr id="13314" name="Picture 2" descr="老何读史杂记：艾儒略其人与《职方外纪》之由来_手机搜狐网">
            <a:extLst>
              <a:ext uri="{FF2B5EF4-FFF2-40B4-BE49-F238E27FC236}">
                <a16:creationId xmlns:a16="http://schemas.microsoft.com/office/drawing/2014/main" id="{A6C39772-2254-E2A6-E924-32C59B86E03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79044" y="381000"/>
            <a:ext cx="3810000" cy="6096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9039037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D9A968-8ED9-9CB2-9430-0184780F869B}"/>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B6B6990A-BF75-4AED-166B-3ACFEF8C5933}"/>
              </a:ext>
            </a:extLst>
          </p:cNvPr>
          <p:cNvSpPr>
            <a:spLocks noGrp="1"/>
          </p:cNvSpPr>
          <p:nvPr>
            <p:ph type="title"/>
          </p:nvPr>
        </p:nvSpPr>
        <p:spPr/>
        <p:txBody>
          <a:bodyPr/>
          <a:lstStyle/>
          <a:p>
            <a:r>
              <a:rPr kumimoji="1" lang="zh-CN" altLang="en-US" dirty="0"/>
              <a:t>徐光启</a:t>
            </a:r>
          </a:p>
        </p:txBody>
      </p:sp>
      <p:sp>
        <p:nvSpPr>
          <p:cNvPr id="3" name="内容占位符 2">
            <a:extLst>
              <a:ext uri="{FF2B5EF4-FFF2-40B4-BE49-F238E27FC236}">
                <a16:creationId xmlns:a16="http://schemas.microsoft.com/office/drawing/2014/main" id="{D7C8F210-586F-F4B1-9C5B-73F66E7C4965}"/>
              </a:ext>
            </a:extLst>
          </p:cNvPr>
          <p:cNvSpPr>
            <a:spLocks noGrp="1"/>
          </p:cNvSpPr>
          <p:nvPr>
            <p:ph idx="1"/>
          </p:nvPr>
        </p:nvSpPr>
        <p:spPr>
          <a:xfrm>
            <a:off x="646111" y="1853248"/>
            <a:ext cx="5890612" cy="4195481"/>
          </a:xfrm>
        </p:spPr>
        <p:txBody>
          <a:bodyPr>
            <a:normAutofit fontScale="92500" lnSpcReduction="20000"/>
          </a:bodyPr>
          <a:lstStyle/>
          <a:p>
            <a:r>
              <a:rPr kumimoji="1" lang="zh-CN" altLang="en-US" dirty="0"/>
              <a:t>西学东渐</a:t>
            </a:r>
            <a:endParaRPr kumimoji="1" lang="en-US" altLang="zh-CN" dirty="0"/>
          </a:p>
          <a:p>
            <a:r>
              <a:rPr kumimoji="1" lang="zh-CN" altLang="en-US" dirty="0"/>
              <a:t>科场蹉跎</a:t>
            </a:r>
            <a:endParaRPr kumimoji="1" lang="en-US" altLang="zh-CN" dirty="0"/>
          </a:p>
          <a:p>
            <a:r>
              <a:rPr kumimoji="1" lang="zh-CN" altLang="en-US" dirty="0"/>
              <a:t>结识利子</a:t>
            </a:r>
            <a:endParaRPr kumimoji="1" lang="en-US" altLang="zh-CN" dirty="0"/>
          </a:p>
          <a:p>
            <a:r>
              <a:rPr kumimoji="1" lang="en-US" altLang="zh-CN" dirty="0"/>
              <a:t>《</a:t>
            </a:r>
            <a:r>
              <a:rPr kumimoji="1" lang="zh-CN" altLang="en-US" dirty="0"/>
              <a:t>几何原本</a:t>
            </a:r>
            <a:r>
              <a:rPr kumimoji="1" lang="en-US" altLang="zh-CN" dirty="0"/>
              <a:t>》</a:t>
            </a:r>
            <a:r>
              <a:rPr kumimoji="1" lang="zh-CN" altLang="en-US" dirty="0"/>
              <a:t>。首创术语：几何，勾股定理，点，线，面，平面，曲面，曲线，钝角，直角，锐角，直径，三边形，四边形，多边形，平行线，对角线，相似，外切，内切，垂线，立方体，体积，比例</a:t>
            </a:r>
            <a:r>
              <a:rPr kumimoji="1" lang="en-US" altLang="zh-CN" dirty="0"/>
              <a:t>……</a:t>
            </a:r>
          </a:p>
          <a:p>
            <a:r>
              <a:rPr kumimoji="1" lang="zh-CN" altLang="en-US" dirty="0"/>
              <a:t>引进番薯；良种水稻；制造火器</a:t>
            </a:r>
            <a:endParaRPr kumimoji="1" lang="en-US" altLang="zh-CN" dirty="0"/>
          </a:p>
          <a:p>
            <a:r>
              <a:rPr kumimoji="1" lang="zh-CN" altLang="en-US" dirty="0"/>
              <a:t>热心传教</a:t>
            </a:r>
            <a:endParaRPr kumimoji="1" lang="en-US" altLang="zh-CN" dirty="0"/>
          </a:p>
          <a:p>
            <a:r>
              <a:rPr kumimoji="1" lang="zh-CN" altLang="en-US" dirty="0"/>
              <a:t>欲求超胜，必须会通；会通之前，先须翻译</a:t>
            </a:r>
            <a:endParaRPr kumimoji="1" lang="en-US" altLang="zh-CN" dirty="0"/>
          </a:p>
          <a:p>
            <a:r>
              <a:rPr kumimoji="1" lang="zh-CN" altLang="en-US" dirty="0"/>
              <a:t>后裔：倪桂珍</a:t>
            </a:r>
            <a:endParaRPr kumimoji="1" lang="en-US" altLang="zh-CN" dirty="0"/>
          </a:p>
          <a:p>
            <a:r>
              <a:rPr kumimoji="1" lang="zh-CN" altLang="en-US" dirty="0"/>
              <a:t>地业：徐家汇</a:t>
            </a:r>
          </a:p>
        </p:txBody>
      </p:sp>
      <p:pic>
        <p:nvPicPr>
          <p:cNvPr id="4" name="内容占位符 4" descr="一群穿着西装的人的旧照片&#10;&#10;描述已自动生成">
            <a:extLst>
              <a:ext uri="{FF2B5EF4-FFF2-40B4-BE49-F238E27FC236}">
                <a16:creationId xmlns:a16="http://schemas.microsoft.com/office/drawing/2014/main" id="{63227FD6-7686-C0CE-94BB-5674053DE79D}"/>
              </a:ext>
            </a:extLst>
          </p:cNvPr>
          <p:cNvPicPr>
            <a:picLocks noChangeAspect="1"/>
          </p:cNvPicPr>
          <p:nvPr/>
        </p:nvPicPr>
        <p:blipFill>
          <a:blip r:embed="rId2"/>
          <a:stretch>
            <a:fillRect/>
          </a:stretch>
        </p:blipFill>
        <p:spPr>
          <a:xfrm>
            <a:off x="7141534" y="0"/>
            <a:ext cx="5050466" cy="6858000"/>
          </a:xfrm>
          <a:prstGeom prst="rect">
            <a:avLst/>
          </a:prstGeom>
        </p:spPr>
      </p:pic>
    </p:spTree>
    <p:extLst>
      <p:ext uri="{BB962C8B-B14F-4D97-AF65-F5344CB8AC3E}">
        <p14:creationId xmlns:p14="http://schemas.microsoft.com/office/powerpoint/2010/main" val="15884429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90B1DEB-B864-24D8-5EA7-3C1C017C6841}"/>
              </a:ext>
            </a:extLst>
          </p:cNvPr>
          <p:cNvSpPr>
            <a:spLocks noGrp="1"/>
          </p:cNvSpPr>
          <p:nvPr>
            <p:ph type="title"/>
          </p:nvPr>
        </p:nvSpPr>
        <p:spPr/>
        <p:txBody>
          <a:bodyPr/>
          <a:lstStyle/>
          <a:p>
            <a:r>
              <a:rPr kumimoji="1" lang="zh-CN" altLang="en-US" dirty="0"/>
              <a:t>南京教案</a:t>
            </a:r>
          </a:p>
        </p:txBody>
      </p:sp>
      <p:sp>
        <p:nvSpPr>
          <p:cNvPr id="3" name="内容占位符 2">
            <a:extLst>
              <a:ext uri="{FF2B5EF4-FFF2-40B4-BE49-F238E27FC236}">
                <a16:creationId xmlns:a16="http://schemas.microsoft.com/office/drawing/2014/main" id="{7437172C-D017-DDFC-A58C-3CF915BD6D8A}"/>
              </a:ext>
            </a:extLst>
          </p:cNvPr>
          <p:cNvSpPr>
            <a:spLocks noGrp="1"/>
          </p:cNvSpPr>
          <p:nvPr>
            <p:ph idx="1"/>
          </p:nvPr>
        </p:nvSpPr>
        <p:spPr>
          <a:xfrm>
            <a:off x="386621" y="1595717"/>
            <a:ext cx="6619659" cy="5076931"/>
          </a:xfrm>
        </p:spPr>
        <p:txBody>
          <a:bodyPr>
            <a:normAutofit/>
          </a:bodyPr>
          <a:lstStyle/>
          <a:p>
            <a:r>
              <a:rPr kumimoji="1" lang="zh-CN" altLang="en-US" dirty="0"/>
              <a:t>发起者：南京礼部侍郎署礼部尚书沈㴶</a:t>
            </a:r>
            <a:endParaRPr kumimoji="1" lang="en-US" altLang="zh-CN" dirty="0"/>
          </a:p>
          <a:p>
            <a:r>
              <a:rPr kumimoji="1" lang="zh-CN" altLang="en-US" dirty="0"/>
              <a:t>攻击要点：</a:t>
            </a:r>
            <a:endParaRPr kumimoji="1" lang="en-US" altLang="zh-CN" dirty="0"/>
          </a:p>
          <a:p>
            <a:pPr lvl="1"/>
            <a:r>
              <a:rPr kumimoji="1" lang="zh-CN" altLang="en-US" dirty="0"/>
              <a:t>治历方法</a:t>
            </a:r>
          </a:p>
          <a:p>
            <a:pPr lvl="1"/>
            <a:r>
              <a:rPr kumimoji="1" lang="zh-CN" altLang="en-US" dirty="0"/>
              <a:t>破坏孝道</a:t>
            </a:r>
          </a:p>
          <a:p>
            <a:pPr lvl="1"/>
            <a:r>
              <a:rPr kumimoji="1" lang="zh-CN" altLang="en-US" dirty="0"/>
              <a:t>收买人心，钱财来路不明</a:t>
            </a:r>
          </a:p>
          <a:p>
            <a:pPr lvl="1"/>
            <a:r>
              <a:rPr kumimoji="1" lang="zh-CN" altLang="en-US" dirty="0"/>
              <a:t>危害国家安全</a:t>
            </a:r>
          </a:p>
          <a:p>
            <a:r>
              <a:rPr kumimoji="1" lang="zh-CN" altLang="en-US" dirty="0"/>
              <a:t>护教者：三柱石</a:t>
            </a:r>
            <a:endParaRPr kumimoji="1" lang="en-US" altLang="zh-CN" dirty="0"/>
          </a:p>
          <a:p>
            <a:r>
              <a:rPr kumimoji="1" lang="zh-CN" altLang="en-US" dirty="0"/>
              <a:t>神宗看了徐光启的奏疏后，批了“知道了”三个字，将沈㴶的奏疏搁在了一边。沈㴶不服，一面于八月第二次上疏参劾传教士，一面串通宦官魏忠贤擅自在南京逮捕传教士及中国信徒。</a:t>
            </a:r>
          </a:p>
          <a:p>
            <a:r>
              <a:rPr kumimoji="1" lang="zh-CN" altLang="en-US" dirty="0"/>
              <a:t>沈㴶再上第二第三奏疏后，神宗于万历四十四年十二月二十八日下令驱逐外国传教士。</a:t>
            </a:r>
          </a:p>
          <a:p>
            <a:endParaRPr kumimoji="1" lang="zh-CN" altLang="en-US" dirty="0"/>
          </a:p>
          <a:p>
            <a:endParaRPr kumimoji="1" lang="zh-CN" altLang="en-US" dirty="0"/>
          </a:p>
        </p:txBody>
      </p:sp>
      <p:pic>
        <p:nvPicPr>
          <p:cNvPr id="4" name="内容占位符 4" descr="一群穿着西装的人的旧照片&#10;&#10;描述已自动生成">
            <a:extLst>
              <a:ext uri="{FF2B5EF4-FFF2-40B4-BE49-F238E27FC236}">
                <a16:creationId xmlns:a16="http://schemas.microsoft.com/office/drawing/2014/main" id="{3E3C83BA-E684-9263-1E4F-A7DE9DC08477}"/>
              </a:ext>
            </a:extLst>
          </p:cNvPr>
          <p:cNvPicPr>
            <a:picLocks noChangeAspect="1"/>
          </p:cNvPicPr>
          <p:nvPr/>
        </p:nvPicPr>
        <p:blipFill>
          <a:blip r:embed="rId3"/>
          <a:stretch>
            <a:fillRect/>
          </a:stretch>
        </p:blipFill>
        <p:spPr>
          <a:xfrm>
            <a:off x="7141534" y="0"/>
            <a:ext cx="5050466" cy="6858000"/>
          </a:xfrm>
          <a:prstGeom prst="rect">
            <a:avLst/>
          </a:prstGeom>
        </p:spPr>
      </p:pic>
    </p:spTree>
    <p:extLst>
      <p:ext uri="{BB962C8B-B14F-4D97-AF65-F5344CB8AC3E}">
        <p14:creationId xmlns:p14="http://schemas.microsoft.com/office/powerpoint/2010/main" val="196050765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710CB5-C3F3-A35C-9009-33A1876DDCEC}"/>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A7610018-0620-1CE6-DB69-CB05E71FD1BF}"/>
              </a:ext>
            </a:extLst>
          </p:cNvPr>
          <p:cNvSpPr>
            <a:spLocks noGrp="1"/>
          </p:cNvSpPr>
          <p:nvPr>
            <p:ph type="title"/>
          </p:nvPr>
        </p:nvSpPr>
        <p:spPr/>
        <p:txBody>
          <a:bodyPr/>
          <a:lstStyle/>
          <a:p>
            <a:r>
              <a:rPr kumimoji="1" lang="zh-CN" altLang="en-US" dirty="0"/>
              <a:t>繁花般的徐光启</a:t>
            </a:r>
          </a:p>
        </p:txBody>
      </p:sp>
      <p:sp>
        <p:nvSpPr>
          <p:cNvPr id="3" name="内容占位符 2">
            <a:extLst>
              <a:ext uri="{FF2B5EF4-FFF2-40B4-BE49-F238E27FC236}">
                <a16:creationId xmlns:a16="http://schemas.microsoft.com/office/drawing/2014/main" id="{26EDD484-FA54-B66A-F058-293C24D5F75D}"/>
              </a:ext>
            </a:extLst>
          </p:cNvPr>
          <p:cNvSpPr>
            <a:spLocks noGrp="1"/>
          </p:cNvSpPr>
          <p:nvPr>
            <p:ph idx="1"/>
          </p:nvPr>
        </p:nvSpPr>
        <p:spPr>
          <a:xfrm>
            <a:off x="247136" y="1433119"/>
            <a:ext cx="6722076" cy="5115962"/>
          </a:xfrm>
        </p:spPr>
        <p:txBody>
          <a:bodyPr>
            <a:normAutofit/>
          </a:bodyPr>
          <a:lstStyle/>
          <a:p>
            <a:r>
              <a:rPr kumimoji="1" lang="zh-CN" altLang="en-US" dirty="0"/>
              <a:t>徐光启是中西交通史上身份最为奇特、最为复杂的人物。</a:t>
            </a:r>
            <a:endParaRPr kumimoji="1" lang="en-US" altLang="zh-CN" dirty="0"/>
          </a:p>
          <a:p>
            <a:r>
              <a:rPr kumimoji="1" lang="zh-CN" altLang="en-US" dirty="0"/>
              <a:t>他是一位进士出身的宰辅大臣，但是他常常在田间从事农业劳作，像一个农民；</a:t>
            </a:r>
            <a:endParaRPr kumimoji="1" lang="en-US" altLang="zh-CN" dirty="0"/>
          </a:p>
          <a:p>
            <a:r>
              <a:rPr kumimoji="1" lang="zh-CN" altLang="en-US" dirty="0"/>
              <a:t>他是帝国的顶级文官，但是他却致力于练兵屯田、引进西洋火器，如同一个武将；</a:t>
            </a:r>
            <a:endParaRPr kumimoji="1" lang="en-US" altLang="zh-CN" dirty="0"/>
          </a:p>
          <a:p>
            <a:r>
              <a:rPr kumimoji="1" lang="zh-CN" altLang="en-US" dirty="0"/>
              <a:t>他以儒家的道德文章博取功名，但是他的主要事业却是实学，是一位实践科学家；</a:t>
            </a:r>
            <a:endParaRPr kumimoji="1" lang="en-US" altLang="zh-CN" dirty="0"/>
          </a:p>
          <a:p>
            <a:r>
              <a:rPr kumimoji="1" lang="zh-CN" altLang="en-US" dirty="0"/>
              <a:t>他以孔孟之学为业，但热衷于传播西方来的各种科学学问，是一个文化交流使者。</a:t>
            </a:r>
            <a:endParaRPr kumimoji="1" lang="en-US" altLang="zh-CN" dirty="0"/>
          </a:p>
          <a:p>
            <a:r>
              <a:rPr kumimoji="1" lang="zh-CN" altLang="en-US" dirty="0"/>
              <a:t>更奇特的是，他受洗成为一个天主教徒，后来被视为中国天主教的三柱石之一，却又曾经出任明朝的礼部尚书。</a:t>
            </a:r>
            <a:endParaRPr kumimoji="1" lang="en-US" altLang="zh-CN" dirty="0"/>
          </a:p>
          <a:p>
            <a:r>
              <a:rPr kumimoji="1" lang="zh-CN" altLang="en-US" dirty="0"/>
              <a:t>在徐光启身上有着许多冲突的元素，却又和谐地汇聚一身，这一伟大的成就足令后人深思。</a:t>
            </a:r>
          </a:p>
          <a:p>
            <a:endParaRPr kumimoji="1" lang="zh-CN" altLang="en-US" dirty="0"/>
          </a:p>
        </p:txBody>
      </p:sp>
      <p:pic>
        <p:nvPicPr>
          <p:cNvPr id="4" name="内容占位符 4" descr="一群穿着西装的人的旧照片&#10;&#10;描述已自动生成">
            <a:extLst>
              <a:ext uri="{FF2B5EF4-FFF2-40B4-BE49-F238E27FC236}">
                <a16:creationId xmlns:a16="http://schemas.microsoft.com/office/drawing/2014/main" id="{34BEBB2F-0478-F1F0-5E35-8C2D474F8100}"/>
              </a:ext>
            </a:extLst>
          </p:cNvPr>
          <p:cNvPicPr>
            <a:picLocks noChangeAspect="1"/>
          </p:cNvPicPr>
          <p:nvPr/>
        </p:nvPicPr>
        <p:blipFill>
          <a:blip r:embed="rId2"/>
          <a:stretch>
            <a:fillRect/>
          </a:stretch>
        </p:blipFill>
        <p:spPr>
          <a:xfrm>
            <a:off x="7141534" y="0"/>
            <a:ext cx="5050466" cy="6858000"/>
          </a:xfrm>
          <a:prstGeom prst="rect">
            <a:avLst/>
          </a:prstGeom>
        </p:spPr>
      </p:pic>
    </p:spTree>
    <p:extLst>
      <p:ext uri="{BB962C8B-B14F-4D97-AF65-F5344CB8AC3E}">
        <p14:creationId xmlns:p14="http://schemas.microsoft.com/office/powerpoint/2010/main" val="1002393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E1AC07-7AA2-4274-E3A5-822DE08441FC}"/>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A8FC38AE-1237-3294-3473-43B3E6284655}"/>
              </a:ext>
            </a:extLst>
          </p:cNvPr>
          <p:cNvSpPr>
            <a:spLocks noGrp="1"/>
          </p:cNvSpPr>
          <p:nvPr>
            <p:ph type="title"/>
          </p:nvPr>
        </p:nvSpPr>
        <p:spPr/>
        <p:txBody>
          <a:bodyPr/>
          <a:lstStyle/>
          <a:p>
            <a:r>
              <a:rPr kumimoji="1" lang="zh-CN" altLang="en-US" dirty="0"/>
              <a:t>多特 </a:t>
            </a:r>
            <a:r>
              <a:rPr kumimoji="1" lang="en-US" altLang="zh-CN" dirty="0"/>
              <a:t>VS</a:t>
            </a:r>
            <a:r>
              <a:rPr kumimoji="1" lang="zh-CN" altLang="en-US" dirty="0"/>
              <a:t> 天特</a:t>
            </a:r>
          </a:p>
        </p:txBody>
      </p:sp>
      <p:sp>
        <p:nvSpPr>
          <p:cNvPr id="3" name="内容占位符 2">
            <a:extLst>
              <a:ext uri="{FF2B5EF4-FFF2-40B4-BE49-F238E27FC236}">
                <a16:creationId xmlns:a16="http://schemas.microsoft.com/office/drawing/2014/main" id="{3CF9A6D0-AEF0-8649-8FD8-7BCA5BA32D3B}"/>
              </a:ext>
            </a:extLst>
          </p:cNvPr>
          <p:cNvSpPr>
            <a:spLocks noGrp="1"/>
          </p:cNvSpPr>
          <p:nvPr>
            <p:ph idx="1"/>
          </p:nvPr>
        </p:nvSpPr>
        <p:spPr>
          <a:xfrm>
            <a:off x="361907" y="1322173"/>
            <a:ext cx="3962958" cy="5399903"/>
          </a:xfrm>
        </p:spPr>
        <p:txBody>
          <a:bodyPr>
            <a:normAutofit fontScale="77500" lnSpcReduction="20000"/>
          </a:bodyPr>
          <a:lstStyle/>
          <a:p>
            <a:r>
              <a:rPr kumimoji="1" lang="zh-CN" altLang="en-US" dirty="0"/>
              <a:t>反宗改</a:t>
            </a:r>
            <a:endParaRPr kumimoji="1" lang="en-US" altLang="zh-CN" dirty="0"/>
          </a:p>
          <a:p>
            <a:r>
              <a:rPr kumimoji="1" lang="zh-CN" altLang="en-US" dirty="0"/>
              <a:t>反腐败</a:t>
            </a:r>
            <a:endParaRPr kumimoji="1" lang="en-US" altLang="zh-CN" dirty="0"/>
          </a:p>
          <a:p>
            <a:r>
              <a:rPr kumimoji="1" lang="zh-CN" altLang="en-US" dirty="0"/>
              <a:t>大外宣</a:t>
            </a:r>
            <a:endParaRPr kumimoji="1" lang="en-US" altLang="zh-CN" dirty="0"/>
          </a:p>
          <a:p>
            <a:r>
              <a:rPr kumimoji="1" lang="zh-CN" altLang="en-US" b="1" dirty="0">
                <a:solidFill>
                  <a:srgbClr val="FF0000"/>
                </a:solidFill>
              </a:rPr>
              <a:t>天特会议（</a:t>
            </a:r>
            <a:r>
              <a:rPr kumimoji="1" lang="en-US" altLang="zh-CN" b="1" dirty="0">
                <a:solidFill>
                  <a:srgbClr val="FF0000"/>
                </a:solidFill>
              </a:rPr>
              <a:t>1545~1563</a:t>
            </a:r>
            <a:r>
              <a:rPr kumimoji="1" lang="zh-CN" altLang="en-US" b="1" dirty="0">
                <a:solidFill>
                  <a:srgbClr val="FF0000"/>
                </a:solidFill>
              </a:rPr>
              <a:t>）</a:t>
            </a:r>
            <a:endParaRPr kumimoji="1" lang="en-US" altLang="zh-CN" b="1" dirty="0">
              <a:solidFill>
                <a:srgbClr val="FF0000"/>
              </a:solidFill>
            </a:endParaRPr>
          </a:p>
          <a:p>
            <a:pPr lvl="1"/>
            <a:r>
              <a:rPr kumimoji="1" lang="zh-CN" altLang="en-US" dirty="0"/>
              <a:t>取消会吏长</a:t>
            </a:r>
            <a:endParaRPr kumimoji="1" lang="en-US" altLang="zh-CN" dirty="0"/>
          </a:p>
          <a:p>
            <a:pPr lvl="1"/>
            <a:r>
              <a:rPr kumimoji="1" lang="zh-CN" altLang="en-US" dirty="0"/>
              <a:t>必须缴纳什一税</a:t>
            </a:r>
            <a:endParaRPr kumimoji="1" lang="en-US" altLang="zh-CN" dirty="0"/>
          </a:p>
          <a:p>
            <a:pPr lvl="1"/>
            <a:r>
              <a:rPr kumimoji="1" lang="zh-CN" altLang="en-US" dirty="0"/>
              <a:t>废止赎罪券</a:t>
            </a:r>
            <a:endParaRPr kumimoji="1" lang="en-US" altLang="zh-CN" dirty="0"/>
          </a:p>
          <a:p>
            <a:pPr lvl="1"/>
            <a:r>
              <a:rPr kumimoji="1" lang="zh-CN" altLang="en-US" dirty="0"/>
              <a:t>对持“一旦得救永远得救”教义者执行绝罚</a:t>
            </a:r>
            <a:endParaRPr kumimoji="1" lang="en-US" altLang="zh-CN" dirty="0"/>
          </a:p>
          <a:p>
            <a:pPr lvl="1"/>
            <a:r>
              <a:rPr kumimoji="1" lang="zh-CN" altLang="en-US" dirty="0"/>
              <a:t>肯定</a:t>
            </a:r>
            <a:r>
              <a:rPr kumimoji="1" lang="en-US" altLang="zh-CN" dirty="0"/>
              <a:t>《</a:t>
            </a:r>
            <a:r>
              <a:rPr kumimoji="1" lang="zh-CN" altLang="en-US" dirty="0"/>
              <a:t>武加大译本</a:t>
            </a:r>
            <a:r>
              <a:rPr kumimoji="1" lang="en-US" altLang="zh-CN" dirty="0"/>
              <a:t>》</a:t>
            </a:r>
          </a:p>
          <a:p>
            <a:pPr lvl="1"/>
            <a:r>
              <a:rPr kumimoji="1" lang="zh-CN" altLang="en-US" dirty="0"/>
              <a:t>肯定拉丁文弥撒礼仪</a:t>
            </a:r>
            <a:endParaRPr kumimoji="1" lang="en-US" altLang="zh-CN" dirty="0"/>
          </a:p>
          <a:p>
            <a:pPr lvl="1"/>
            <a:r>
              <a:rPr kumimoji="1" lang="zh-CN" altLang="en-US" dirty="0"/>
              <a:t>对任何教理攻击都不妥协、不修改</a:t>
            </a:r>
            <a:endParaRPr kumimoji="1" lang="en-US" altLang="zh-CN" dirty="0"/>
          </a:p>
          <a:p>
            <a:pPr lvl="1"/>
            <a:r>
              <a:rPr kumimoji="1" lang="zh-CN" altLang="en-US" dirty="0"/>
              <a:t>罗马传统与圣经地位同等</a:t>
            </a:r>
            <a:endParaRPr kumimoji="1" lang="en-US" altLang="zh-CN" dirty="0"/>
          </a:p>
          <a:p>
            <a:pPr lvl="1"/>
            <a:r>
              <a:rPr kumimoji="1" lang="zh-CN" altLang="en-US" dirty="0"/>
              <a:t>所有基督徒必须承认教宗地位</a:t>
            </a:r>
            <a:endParaRPr kumimoji="1" lang="en-US" altLang="zh-CN" dirty="0"/>
          </a:p>
          <a:p>
            <a:pPr lvl="1"/>
            <a:r>
              <a:rPr kumimoji="1" lang="zh-CN" altLang="en-US" dirty="0"/>
              <a:t>马丁路德的因信称义是异端</a:t>
            </a:r>
            <a:endParaRPr kumimoji="1" lang="en-US" altLang="zh-CN" dirty="0"/>
          </a:p>
          <a:p>
            <a:pPr lvl="1"/>
            <a:r>
              <a:rPr kumimoji="1" lang="zh-CN" altLang="en-US" dirty="0"/>
              <a:t>所有圣职人员必须过基督式清静生活</a:t>
            </a:r>
            <a:endParaRPr kumimoji="1" lang="en-US" altLang="zh-CN" dirty="0"/>
          </a:p>
          <a:p>
            <a:r>
              <a:rPr kumimoji="1" lang="zh-CN" altLang="en-US" dirty="0"/>
              <a:t>耶稣会诞生</a:t>
            </a:r>
          </a:p>
        </p:txBody>
      </p:sp>
      <p:pic>
        <p:nvPicPr>
          <p:cNvPr id="3074" name="Picture 2" descr="特利腾大公会议- Wikiwand">
            <a:extLst>
              <a:ext uri="{FF2B5EF4-FFF2-40B4-BE49-F238E27FC236}">
                <a16:creationId xmlns:a16="http://schemas.microsoft.com/office/drawing/2014/main" id="{6D6506B9-DCD6-BAF8-51F8-16716EE7FA8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77435" y="1322173"/>
            <a:ext cx="7109383" cy="49303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0218509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A8C5A7-A2CD-A623-0A19-4AADA1BE6EB5}"/>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1798A339-79D1-28D6-01B5-189B91D96A27}"/>
              </a:ext>
            </a:extLst>
          </p:cNvPr>
          <p:cNvSpPr>
            <a:spLocks noGrp="1"/>
          </p:cNvSpPr>
          <p:nvPr>
            <p:ph type="title"/>
          </p:nvPr>
        </p:nvSpPr>
        <p:spPr/>
        <p:txBody>
          <a:bodyPr/>
          <a:lstStyle/>
          <a:p>
            <a:r>
              <a:rPr kumimoji="1" lang="zh-CN" altLang="en-US" dirty="0"/>
              <a:t>李之藻</a:t>
            </a:r>
          </a:p>
        </p:txBody>
      </p:sp>
      <p:sp>
        <p:nvSpPr>
          <p:cNvPr id="3" name="内容占位符 2">
            <a:extLst>
              <a:ext uri="{FF2B5EF4-FFF2-40B4-BE49-F238E27FC236}">
                <a16:creationId xmlns:a16="http://schemas.microsoft.com/office/drawing/2014/main" id="{6A1FF2E6-4F8D-9C15-F4D5-0BB815787A2E}"/>
              </a:ext>
            </a:extLst>
          </p:cNvPr>
          <p:cNvSpPr>
            <a:spLocks noGrp="1"/>
          </p:cNvSpPr>
          <p:nvPr>
            <p:ph idx="1"/>
          </p:nvPr>
        </p:nvSpPr>
        <p:spPr/>
        <p:txBody>
          <a:bodyPr>
            <a:normAutofit/>
          </a:bodyPr>
          <a:lstStyle/>
          <a:p>
            <a:r>
              <a:rPr kumimoji="1" lang="zh-CN" altLang="en-US" sz="2400" dirty="0"/>
              <a:t>万历二十九年（</a:t>
            </a:r>
            <a:r>
              <a:rPr kumimoji="1" lang="en-US" altLang="zh-CN" sz="2400" dirty="0"/>
              <a:t>1601</a:t>
            </a:r>
            <a:r>
              <a:rPr kumimoji="1" lang="zh-CN" altLang="en-US" sz="2400" dirty="0"/>
              <a:t>年）开始师从利玛窦学习西方科学。万历三十八年（</a:t>
            </a:r>
            <a:r>
              <a:rPr kumimoji="1" lang="en-US" altLang="zh-CN" sz="2400" dirty="0"/>
              <a:t>1610</a:t>
            </a:r>
            <a:r>
              <a:rPr kumimoji="1" lang="zh-CN" altLang="en-US" sz="2400" dirty="0"/>
              <a:t>）二月，李之藻在北京突患重病，李以为必死，留下遗嘱，利玛窦“朝夕于床笫间，躬为调护”，同年，皈依天主教，圣名良（</a:t>
            </a:r>
            <a:r>
              <a:rPr kumimoji="1" lang="en" altLang="zh-CN" sz="2400" dirty="0"/>
              <a:t>Leo</a:t>
            </a:r>
            <a:r>
              <a:rPr kumimoji="1" lang="zh-CN" altLang="en" sz="2400" dirty="0"/>
              <a:t>），</a:t>
            </a:r>
            <a:r>
              <a:rPr kumimoji="1" lang="zh-CN" altLang="en-US" sz="2400" dirty="0"/>
              <a:t>将家中供祀的佛像毁弃，换上耶稣像。事实上，李之藻认识利玛窦之初，利玛窦就劝他入教，但未成功，主因是李之藻有妾，而天主教奉行一夫一妻制，李之藻与利玛窦来往多年之后，终于下决心休离妾，正式受洗，但李之藻本人“赌博成瘾，谁也比不上他那样酷爱下棋、打麻将。”</a:t>
            </a:r>
          </a:p>
          <a:p>
            <a:r>
              <a:rPr kumimoji="1" lang="zh-CN" altLang="en-US" sz="2400" dirty="0"/>
              <a:t>翻译西方逻辑学的最早译本</a:t>
            </a:r>
            <a:r>
              <a:rPr kumimoji="1" lang="en-US" altLang="zh-CN" sz="2400" dirty="0"/>
              <a:t>《</a:t>
            </a:r>
            <a:r>
              <a:rPr kumimoji="1" lang="zh-CN" altLang="en-US" sz="2400" dirty="0"/>
              <a:t>名理探</a:t>
            </a:r>
            <a:r>
              <a:rPr kumimoji="1" lang="en-US" altLang="zh-CN" sz="2400" dirty="0"/>
              <a:t>》</a:t>
            </a:r>
          </a:p>
          <a:p>
            <a:endParaRPr kumimoji="1" lang="zh-CN" altLang="en-US" sz="2400" dirty="0"/>
          </a:p>
        </p:txBody>
      </p:sp>
    </p:spTree>
    <p:extLst>
      <p:ext uri="{BB962C8B-B14F-4D97-AF65-F5344CB8AC3E}">
        <p14:creationId xmlns:p14="http://schemas.microsoft.com/office/powerpoint/2010/main" val="117592956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AD3CC9-341F-1D9E-24FF-B26C49832168}"/>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375F0921-384D-828A-74FF-1BB7F094FE0F}"/>
              </a:ext>
            </a:extLst>
          </p:cNvPr>
          <p:cNvSpPr>
            <a:spLocks noGrp="1"/>
          </p:cNvSpPr>
          <p:nvPr>
            <p:ph type="title"/>
          </p:nvPr>
        </p:nvSpPr>
        <p:spPr/>
        <p:txBody>
          <a:bodyPr/>
          <a:lstStyle/>
          <a:p>
            <a:r>
              <a:rPr kumimoji="1" lang="zh-CN" altLang="en-US" dirty="0"/>
              <a:t>杨廷筠</a:t>
            </a:r>
          </a:p>
        </p:txBody>
      </p:sp>
      <p:sp>
        <p:nvSpPr>
          <p:cNvPr id="3" name="内容占位符 2">
            <a:extLst>
              <a:ext uri="{FF2B5EF4-FFF2-40B4-BE49-F238E27FC236}">
                <a16:creationId xmlns:a16="http://schemas.microsoft.com/office/drawing/2014/main" id="{317A9F63-D707-A438-3CFD-8ED6CF9EC562}"/>
              </a:ext>
            </a:extLst>
          </p:cNvPr>
          <p:cNvSpPr>
            <a:spLocks noGrp="1"/>
          </p:cNvSpPr>
          <p:nvPr>
            <p:ph idx="1"/>
          </p:nvPr>
        </p:nvSpPr>
        <p:spPr/>
        <p:txBody>
          <a:bodyPr>
            <a:normAutofit/>
          </a:bodyPr>
          <a:lstStyle/>
          <a:p>
            <a:r>
              <a:rPr kumimoji="1" lang="zh-CN" altLang="en-US" sz="2800" dirty="0"/>
              <a:t>杨廷筠（</a:t>
            </a:r>
            <a:r>
              <a:rPr kumimoji="1" lang="en-US" altLang="zh-CN" sz="2800" dirty="0"/>
              <a:t>1562</a:t>
            </a:r>
            <a:r>
              <a:rPr kumimoji="1" lang="zh-CN" altLang="en-US" sz="2800" dirty="0"/>
              <a:t>年</a:t>
            </a:r>
            <a:r>
              <a:rPr kumimoji="1" lang="en-US" altLang="zh-CN" sz="2800" dirty="0"/>
              <a:t>—1627</a:t>
            </a:r>
            <a:r>
              <a:rPr kumimoji="1" lang="zh-CN" altLang="en-US" sz="2800" dirty="0"/>
              <a:t>年），字仲坚，号淇园，又号弥格子，浙江杭州府仁和县（今属杭州市）人，明末政治人物，同进士出身，官至顺天府府丞。</a:t>
            </a:r>
          </a:p>
          <a:p>
            <a:r>
              <a:rPr kumimoji="1" lang="zh-CN" altLang="en-US" sz="2800" dirty="0"/>
              <a:t>与徐光启、李之藻交谊颇深，从而结识郭居静，金尼阁等耶稣会士。三十九年</a:t>
            </a:r>
            <a:r>
              <a:rPr kumimoji="1" lang="en-US" altLang="zh-CN" sz="2800" dirty="0"/>
              <a:t>(1611) </a:t>
            </a:r>
            <a:r>
              <a:rPr kumimoji="1" lang="zh-CN" altLang="en-US" sz="2800" dirty="0"/>
              <a:t>因李之藻之劝在杭州受洗入教。杨廷筠原信佛，对远近寺刹多有施与，改信天主教后，颇为佛教界人士所非议。杨公不以为意。四十四年</a:t>
            </a:r>
            <a:r>
              <a:rPr kumimoji="1" lang="en-US" altLang="zh-CN" sz="2800" dirty="0"/>
              <a:t>(1616)</a:t>
            </a:r>
            <a:r>
              <a:rPr kumimoji="1" lang="zh-CN" altLang="en-US" sz="2800" dirty="0"/>
              <a:t>南京教案时，曾为传教士辩护，并将传教士保护在杭州家中。</a:t>
            </a:r>
          </a:p>
          <a:p>
            <a:endParaRPr kumimoji="1" lang="zh-CN" altLang="en-US" sz="2800" dirty="0"/>
          </a:p>
        </p:txBody>
      </p:sp>
    </p:spTree>
    <p:extLst>
      <p:ext uri="{BB962C8B-B14F-4D97-AF65-F5344CB8AC3E}">
        <p14:creationId xmlns:p14="http://schemas.microsoft.com/office/powerpoint/2010/main" val="14758158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B66F4A-EECA-3412-62A7-AC7B9BE8EB44}"/>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48971D65-59E7-7C5A-CE4B-DC4722C3D2F6}"/>
              </a:ext>
            </a:extLst>
          </p:cNvPr>
          <p:cNvSpPr>
            <a:spLocks noGrp="1"/>
          </p:cNvSpPr>
          <p:nvPr>
            <p:ph type="title"/>
          </p:nvPr>
        </p:nvSpPr>
        <p:spPr/>
        <p:txBody>
          <a:bodyPr/>
          <a:lstStyle/>
          <a:p>
            <a:r>
              <a:rPr kumimoji="1" lang="zh-CN" altLang="en-US" dirty="0"/>
              <a:t>王徵</a:t>
            </a:r>
          </a:p>
        </p:txBody>
      </p:sp>
      <p:sp>
        <p:nvSpPr>
          <p:cNvPr id="3" name="内容占位符 2">
            <a:extLst>
              <a:ext uri="{FF2B5EF4-FFF2-40B4-BE49-F238E27FC236}">
                <a16:creationId xmlns:a16="http://schemas.microsoft.com/office/drawing/2014/main" id="{599CAFC6-3F58-F1E3-A60D-E409A9CB2160}"/>
              </a:ext>
            </a:extLst>
          </p:cNvPr>
          <p:cNvSpPr>
            <a:spLocks noGrp="1"/>
          </p:cNvSpPr>
          <p:nvPr>
            <p:ph idx="1"/>
          </p:nvPr>
        </p:nvSpPr>
        <p:spPr/>
        <p:txBody>
          <a:bodyPr>
            <a:normAutofit fontScale="92500" lnSpcReduction="20000"/>
          </a:bodyPr>
          <a:lstStyle/>
          <a:p>
            <a:r>
              <a:rPr kumimoji="1" lang="zh-CN" altLang="en-US" dirty="0"/>
              <a:t>王徵（</a:t>
            </a:r>
            <a:r>
              <a:rPr kumimoji="1" lang="en-US" altLang="zh-CN" dirty="0"/>
              <a:t>1571</a:t>
            </a:r>
            <a:r>
              <a:rPr kumimoji="1" lang="zh-CN" altLang="en-US" dirty="0"/>
              <a:t>年</a:t>
            </a:r>
            <a:r>
              <a:rPr kumimoji="1" lang="en-US" altLang="zh-CN" dirty="0"/>
              <a:t>—1644</a:t>
            </a:r>
            <a:r>
              <a:rPr kumimoji="1" lang="zh-CN" altLang="en-US" dirty="0"/>
              <a:t>年</a:t>
            </a:r>
            <a:r>
              <a:rPr kumimoji="1" lang="en-US" altLang="zh-CN" dirty="0"/>
              <a:t>4</a:t>
            </a:r>
            <a:r>
              <a:rPr kumimoji="1" lang="zh-CN" altLang="en-US" dirty="0"/>
              <a:t>月</a:t>
            </a:r>
            <a:r>
              <a:rPr kumimoji="1" lang="en-US" altLang="zh-CN" dirty="0"/>
              <a:t>10</a:t>
            </a:r>
            <a:r>
              <a:rPr kumimoji="1" lang="zh-CN" altLang="en-US" dirty="0"/>
              <a:t>日），字良甫，号葵心、支离叟、了一子、了一道人，圣名斐理伯。陕西承宣布政使司西安府泾阳县陆桥镇人，天启二年进士，明末天主教徒。王徵与徐光启、李之藻、杨廷筠并称“中国天主教四贤”。</a:t>
            </a:r>
          </a:p>
          <a:p>
            <a:r>
              <a:rPr kumimoji="1" lang="zh-CN" altLang="en-US" dirty="0"/>
              <a:t>万历五年（</a:t>
            </a:r>
            <a:r>
              <a:rPr kumimoji="1" lang="en-US" altLang="zh-CN" dirty="0"/>
              <a:t>1577</a:t>
            </a:r>
            <a:r>
              <a:rPr kumimoji="1" lang="zh-CN" altLang="en-US" dirty="0"/>
              <a:t>年），年仅七岁的王徵随舅父张鉴（表弟张炳璿父）读书。万历二十二年（</a:t>
            </a:r>
            <a:r>
              <a:rPr kumimoji="1" lang="en-US" altLang="zh-CN" dirty="0"/>
              <a:t>1594</a:t>
            </a:r>
            <a:r>
              <a:rPr kumimoji="1" lang="zh-CN" altLang="en-US" dirty="0"/>
              <a:t>年）中举，其后屡试不第，天启二年（</a:t>
            </a:r>
            <a:r>
              <a:rPr kumimoji="1" lang="en-US" altLang="zh-CN" dirty="0"/>
              <a:t>1622</a:t>
            </a:r>
            <a:r>
              <a:rPr kumimoji="1" lang="zh-CN" altLang="en-US" dirty="0"/>
              <a:t>年）方中进士，时年五十二。</a:t>
            </a:r>
          </a:p>
          <a:p>
            <a:r>
              <a:rPr kumimoji="1" lang="zh-CN" altLang="en-US" dirty="0"/>
              <a:t>中进士以后，王徵历任直隶广平府推官、扬州府推官、山东按察司辽海监军道佥事等职。后因登州战事失利获罪，充军。后遇赦回乡，购地归隐山林。</a:t>
            </a:r>
          </a:p>
          <a:p>
            <a:r>
              <a:rPr kumimoji="1" lang="zh-CN" altLang="en-US" dirty="0"/>
              <a:t>崇祯十六年（</a:t>
            </a:r>
            <a:r>
              <a:rPr kumimoji="1" lang="en-US" altLang="zh-CN" dirty="0"/>
              <a:t>1643</a:t>
            </a:r>
            <a:r>
              <a:rPr kumimoji="1" lang="zh-CN" altLang="en-US" dirty="0"/>
              <a:t>年），李自成攻陷西安，欲征王徵出仕。王徵闻讯，自书墓碑，又写下“</a:t>
            </a:r>
            <a:r>
              <a:rPr kumimoji="1" lang="zh-CN" altLang="en-US" b="1" dirty="0">
                <a:solidFill>
                  <a:srgbClr val="FFFF00"/>
                </a:solidFill>
              </a:rPr>
              <a:t>精白一心事上主，全忠全孝更无疑</a:t>
            </a:r>
            <a:r>
              <a:rPr kumimoji="1" lang="zh-CN" altLang="en-US" dirty="0"/>
              <a:t>”的诗句表明心志，并着手准备自尽事宜。</a:t>
            </a:r>
          </a:p>
          <a:p>
            <a:r>
              <a:rPr kumimoji="1" lang="zh-CN" altLang="en-US" dirty="0"/>
              <a:t>次年，李自成的使者抵达泾阳县。王徵不愿出仕，在使者面前拔刀自刎，但被使者所夺。使者拘王徵养子王永春还。王徵决心以死殉国，遂绝食七天而死，享年七十四。</a:t>
            </a:r>
          </a:p>
        </p:txBody>
      </p:sp>
    </p:spTree>
    <p:extLst>
      <p:ext uri="{BB962C8B-B14F-4D97-AF65-F5344CB8AC3E}">
        <p14:creationId xmlns:p14="http://schemas.microsoft.com/office/powerpoint/2010/main" val="253813821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6A68B58-44EC-B25C-EBAF-AB6017BAACF4}"/>
              </a:ext>
            </a:extLst>
          </p:cNvPr>
          <p:cNvSpPr>
            <a:spLocks noGrp="1"/>
          </p:cNvSpPr>
          <p:nvPr>
            <p:ph type="title"/>
          </p:nvPr>
        </p:nvSpPr>
        <p:spPr/>
        <p:txBody>
          <a:bodyPr/>
          <a:lstStyle/>
          <a:p>
            <a:r>
              <a:rPr kumimoji="1" lang="zh-CN" altLang="en-US" dirty="0"/>
              <a:t>信仰</a:t>
            </a:r>
          </a:p>
        </p:txBody>
      </p:sp>
      <p:sp>
        <p:nvSpPr>
          <p:cNvPr id="3" name="内容占位符 2">
            <a:extLst>
              <a:ext uri="{FF2B5EF4-FFF2-40B4-BE49-F238E27FC236}">
                <a16:creationId xmlns:a16="http://schemas.microsoft.com/office/drawing/2014/main" id="{50D7603E-7359-F10E-9B95-F1D598487B99}"/>
              </a:ext>
            </a:extLst>
          </p:cNvPr>
          <p:cNvSpPr>
            <a:spLocks noGrp="1"/>
          </p:cNvSpPr>
          <p:nvPr>
            <p:ph idx="1"/>
          </p:nvPr>
        </p:nvSpPr>
        <p:spPr/>
        <p:txBody>
          <a:bodyPr>
            <a:normAutofit/>
          </a:bodyPr>
          <a:lstStyle/>
          <a:p>
            <a:r>
              <a:rPr kumimoji="1" lang="zh-CN" altLang="en-US" dirty="0"/>
              <a:t>王徵起初信佛。在母亲去世以后，王徵又出于“一子成仙，九祖升天”的目的开始修道。修道期间著有</a:t>
            </a:r>
            <a:r>
              <a:rPr kumimoji="1" lang="en-US" altLang="zh-CN" dirty="0"/>
              <a:t>《</a:t>
            </a:r>
            <a:r>
              <a:rPr kumimoji="1" lang="zh-CN" altLang="en-US" dirty="0"/>
              <a:t>周易参同契注</a:t>
            </a:r>
            <a:r>
              <a:rPr kumimoji="1" lang="en-US" altLang="zh-CN" dirty="0"/>
              <a:t>》</a:t>
            </a:r>
            <a:r>
              <a:rPr kumimoji="1" lang="zh-CN" altLang="en-US" dirty="0"/>
              <a:t>、</a:t>
            </a:r>
            <a:r>
              <a:rPr kumimoji="1" lang="en-US" altLang="zh-CN" dirty="0"/>
              <a:t>《</a:t>
            </a:r>
            <a:r>
              <a:rPr kumimoji="1" lang="zh-CN" altLang="en-US" dirty="0"/>
              <a:t>百字牌</a:t>
            </a:r>
            <a:r>
              <a:rPr kumimoji="1" lang="en-US" altLang="zh-CN" dirty="0"/>
              <a:t>》</a:t>
            </a:r>
            <a:r>
              <a:rPr kumimoji="1" lang="zh-CN" altLang="en-US" dirty="0"/>
              <a:t>、</a:t>
            </a:r>
            <a:r>
              <a:rPr kumimoji="1" lang="en-US" altLang="zh-CN" dirty="0"/>
              <a:t>《</a:t>
            </a:r>
            <a:r>
              <a:rPr kumimoji="1" lang="zh-CN" altLang="en-US" dirty="0"/>
              <a:t>了心丹</a:t>
            </a:r>
            <a:r>
              <a:rPr kumimoji="1" lang="en-US" altLang="zh-CN" dirty="0"/>
              <a:t>》</a:t>
            </a:r>
            <a:r>
              <a:rPr kumimoji="1" lang="zh-CN" altLang="en-US" dirty="0"/>
              <a:t>等道教书籍。</a:t>
            </a:r>
          </a:p>
          <a:p>
            <a:r>
              <a:rPr kumimoji="1" lang="zh-CN" altLang="en-US" dirty="0"/>
              <a:t>万历四十二年（</a:t>
            </a:r>
            <a:r>
              <a:rPr kumimoji="1" lang="en-US" altLang="zh-CN" dirty="0"/>
              <a:t>1614</a:t>
            </a:r>
            <a:r>
              <a:rPr kumimoji="1" lang="zh-CN" altLang="en-US" dirty="0"/>
              <a:t>年），修道将近二十年的王徵蒙朋友赠书，得到了耶稣会传教士庞迪我所著的</a:t>
            </a:r>
            <a:r>
              <a:rPr kumimoji="1" lang="en-US" altLang="zh-CN" dirty="0"/>
              <a:t>《</a:t>
            </a:r>
            <a:r>
              <a:rPr kumimoji="1" lang="zh-CN" altLang="en-US" dirty="0"/>
              <a:t>七克</a:t>
            </a:r>
            <a:r>
              <a:rPr kumimoji="1" lang="en-US" altLang="zh-CN" dirty="0"/>
              <a:t>》</a:t>
            </a:r>
            <a:r>
              <a:rPr kumimoji="1" lang="zh-CN" altLang="en-US" dirty="0"/>
              <a:t>，阅后竟大受感动，以至于把它放在床头，每天研读。</a:t>
            </a:r>
          </a:p>
          <a:p>
            <a:r>
              <a:rPr kumimoji="1" lang="zh-CN" altLang="en-US" dirty="0"/>
              <a:t>万历四十四年（</a:t>
            </a:r>
            <a:r>
              <a:rPr kumimoji="1" lang="en-US" altLang="zh-CN" dirty="0"/>
              <a:t>1616</a:t>
            </a:r>
            <a:r>
              <a:rPr kumimoji="1" lang="zh-CN" altLang="en-US" dirty="0"/>
              <a:t>年），王徵进京赶考。借此机会，王徵得以面见庞迪我，后跟随其学习天主教教义，而后领洗，教名。</a:t>
            </a:r>
          </a:p>
          <a:p>
            <a:r>
              <a:rPr kumimoji="1" lang="zh-CN" altLang="en-US" dirty="0"/>
              <a:t>成为天主教徒以后，王徵潜心钻研天主教教义，写有</a:t>
            </a:r>
            <a:r>
              <a:rPr kumimoji="1" lang="en-US" altLang="zh-CN" dirty="0"/>
              <a:t>《</a:t>
            </a:r>
            <a:r>
              <a:rPr kumimoji="1" lang="zh-CN" altLang="en-US" dirty="0"/>
              <a:t>畏天爱人极论</a:t>
            </a:r>
            <a:r>
              <a:rPr kumimoji="1" lang="en-US" altLang="zh-CN" dirty="0"/>
              <a:t>》</a:t>
            </a:r>
            <a:r>
              <a:rPr kumimoji="1" lang="zh-CN" altLang="en-US" dirty="0"/>
              <a:t>、</a:t>
            </a:r>
            <a:r>
              <a:rPr kumimoji="1" lang="en-US" altLang="zh-CN" dirty="0"/>
              <a:t>《</a:t>
            </a:r>
            <a:r>
              <a:rPr kumimoji="1" lang="zh-CN" altLang="en-US" dirty="0"/>
              <a:t>圣经要略汇集</a:t>
            </a:r>
            <a:r>
              <a:rPr kumimoji="1" lang="en-US" altLang="zh-CN" dirty="0"/>
              <a:t>》</a:t>
            </a:r>
            <a:r>
              <a:rPr kumimoji="1" lang="zh-CN" altLang="en-US" dirty="0"/>
              <a:t>、</a:t>
            </a:r>
            <a:r>
              <a:rPr kumimoji="1" lang="en-US" altLang="zh-CN" dirty="0"/>
              <a:t>《</a:t>
            </a:r>
            <a:r>
              <a:rPr kumimoji="1" lang="zh-CN" altLang="en-US" dirty="0"/>
              <a:t>圣经直解</a:t>
            </a:r>
            <a:r>
              <a:rPr kumimoji="1" lang="en-US" altLang="zh-CN" dirty="0"/>
              <a:t>》</a:t>
            </a:r>
            <a:r>
              <a:rPr kumimoji="1" lang="zh-CN" altLang="en-US" dirty="0"/>
              <a:t>、</a:t>
            </a:r>
            <a:r>
              <a:rPr kumimoji="1" lang="en-US" altLang="zh-CN" dirty="0"/>
              <a:t>《</a:t>
            </a:r>
            <a:r>
              <a:rPr kumimoji="1" lang="zh-CN" altLang="en-US" dirty="0"/>
              <a:t>崇正述略</a:t>
            </a:r>
            <a:r>
              <a:rPr kumimoji="1" lang="en-US" altLang="zh-CN" dirty="0"/>
              <a:t>》</a:t>
            </a:r>
            <a:r>
              <a:rPr kumimoji="1" lang="zh-CN" altLang="en-US" dirty="0"/>
              <a:t>、</a:t>
            </a:r>
            <a:r>
              <a:rPr kumimoji="1" lang="en-US" altLang="zh-CN" dirty="0"/>
              <a:t>《</a:t>
            </a:r>
            <a:r>
              <a:rPr kumimoji="1" lang="zh-CN" altLang="en-US" dirty="0"/>
              <a:t>事天实学</a:t>
            </a:r>
            <a:r>
              <a:rPr kumimoji="1" lang="en-US" altLang="zh-CN" dirty="0"/>
              <a:t>》</a:t>
            </a:r>
            <a:r>
              <a:rPr kumimoji="1" lang="zh-CN" altLang="en-US" dirty="0"/>
              <a:t>、</a:t>
            </a:r>
            <a:r>
              <a:rPr kumimoji="1" lang="en-US" altLang="zh-CN" dirty="0"/>
              <a:t>《</a:t>
            </a:r>
            <a:r>
              <a:rPr kumimoji="1" lang="zh-CN" altLang="en-US" dirty="0"/>
              <a:t>真福直指</a:t>
            </a:r>
            <a:r>
              <a:rPr kumimoji="1" lang="en-US" altLang="zh-CN" dirty="0"/>
              <a:t>》</a:t>
            </a:r>
            <a:r>
              <a:rPr kumimoji="1" lang="zh-CN" altLang="en-US" dirty="0"/>
              <a:t>、</a:t>
            </a:r>
            <a:r>
              <a:rPr kumimoji="1" lang="en-US" altLang="zh-CN" dirty="0"/>
              <a:t>《</a:t>
            </a:r>
            <a:r>
              <a:rPr kumimoji="1" lang="zh-CN" altLang="en-US" dirty="0"/>
              <a:t>活人丹方</a:t>
            </a:r>
            <a:r>
              <a:rPr kumimoji="1" lang="en-US" altLang="zh-CN" dirty="0"/>
              <a:t>》</a:t>
            </a:r>
            <a:r>
              <a:rPr kumimoji="1" lang="zh-CN" altLang="en-US" dirty="0"/>
              <a:t>等著作，惜多已散佚。王徵还从事翻译活动，协助汤若望翻译</a:t>
            </a:r>
            <a:r>
              <a:rPr kumimoji="1" lang="en-US" altLang="zh-CN" dirty="0"/>
              <a:t>《</a:t>
            </a:r>
            <a:r>
              <a:rPr kumimoji="1" lang="zh-CN" altLang="en-US" dirty="0"/>
              <a:t>崇一堂日记随笔</a:t>
            </a:r>
            <a:r>
              <a:rPr kumimoji="1" lang="en-US" altLang="zh-CN" dirty="0"/>
              <a:t>》</a:t>
            </a:r>
            <a:r>
              <a:rPr kumimoji="1" lang="zh-CN" altLang="en-US" dirty="0"/>
              <a:t>等书。</a:t>
            </a:r>
            <a:endParaRPr kumimoji="1" lang="en-US" altLang="zh-CN" dirty="0"/>
          </a:p>
          <a:p>
            <a:endParaRPr kumimoji="1" lang="en-US" altLang="zh-CN" dirty="0"/>
          </a:p>
          <a:p>
            <a:endParaRPr kumimoji="1" lang="zh-CN" altLang="en-US" dirty="0"/>
          </a:p>
        </p:txBody>
      </p:sp>
    </p:spTree>
    <p:extLst>
      <p:ext uri="{BB962C8B-B14F-4D97-AF65-F5344CB8AC3E}">
        <p14:creationId xmlns:p14="http://schemas.microsoft.com/office/powerpoint/2010/main" val="40691959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EB90247-9874-256D-BFCC-D8AF4687E654}"/>
              </a:ext>
            </a:extLst>
          </p:cNvPr>
          <p:cNvSpPr>
            <a:spLocks noGrp="1"/>
          </p:cNvSpPr>
          <p:nvPr>
            <p:ph type="title"/>
          </p:nvPr>
        </p:nvSpPr>
        <p:spPr/>
        <p:txBody>
          <a:bodyPr/>
          <a:lstStyle/>
          <a:p>
            <a:r>
              <a:rPr kumimoji="1" lang="zh-CN" altLang="en-US" dirty="0"/>
              <a:t>西学</a:t>
            </a:r>
          </a:p>
        </p:txBody>
      </p:sp>
      <p:sp>
        <p:nvSpPr>
          <p:cNvPr id="3" name="内容占位符 2">
            <a:extLst>
              <a:ext uri="{FF2B5EF4-FFF2-40B4-BE49-F238E27FC236}">
                <a16:creationId xmlns:a16="http://schemas.microsoft.com/office/drawing/2014/main" id="{96F2C751-8D1E-B5EF-5996-CD4722E6321D}"/>
              </a:ext>
            </a:extLst>
          </p:cNvPr>
          <p:cNvSpPr>
            <a:spLocks noGrp="1"/>
          </p:cNvSpPr>
          <p:nvPr>
            <p:ph idx="1"/>
          </p:nvPr>
        </p:nvSpPr>
        <p:spPr/>
        <p:txBody>
          <a:bodyPr>
            <a:normAutofit/>
          </a:bodyPr>
          <a:lstStyle/>
          <a:p>
            <a:r>
              <a:rPr kumimoji="1" lang="zh-CN" altLang="en-US" sz="2400" dirty="0"/>
              <a:t>王徵素好工巧之学。天启六年（</a:t>
            </a:r>
            <a:r>
              <a:rPr kumimoji="1" lang="en-US" altLang="zh-CN" sz="2400" dirty="0"/>
              <a:t>1626</a:t>
            </a:r>
            <a:r>
              <a:rPr kumimoji="1" lang="zh-CN" altLang="en-US" sz="2400" dirty="0"/>
              <a:t>年），王徵在耶稣会士那里见到了大量的西方机械工程书籍，如获至宝，潜心研读。而后，在邓玉函的协助下，冒着被指摘从事“末流之学”的压力，译著并刊行</a:t>
            </a:r>
            <a:r>
              <a:rPr kumimoji="1" lang="en-US" altLang="zh-CN" sz="2400" dirty="0"/>
              <a:t>《</a:t>
            </a:r>
            <a:r>
              <a:rPr kumimoji="1" lang="zh-CN" altLang="en-US" sz="2400" dirty="0"/>
              <a:t>奇器图说</a:t>
            </a:r>
            <a:r>
              <a:rPr kumimoji="1" lang="en-US" altLang="zh-CN" sz="2400" dirty="0"/>
              <a:t>》</a:t>
            </a:r>
            <a:r>
              <a:rPr kumimoji="1" lang="zh-CN" altLang="en-US" sz="2400" dirty="0"/>
              <a:t>，后又著有其他机械工程书籍。他自己也有设计农民用于灌溉的“鹤饮”、自转磨、代耕、轮壶等水利工具和农具。</a:t>
            </a:r>
          </a:p>
          <a:p>
            <a:r>
              <a:rPr kumimoji="1" lang="zh-CN" altLang="en-US" sz="2400" dirty="0"/>
              <a:t>王徵还钻研音韵学，著有</a:t>
            </a:r>
            <a:r>
              <a:rPr kumimoji="1" lang="en-US" altLang="zh-CN" sz="2400" dirty="0"/>
              <a:t>《</a:t>
            </a:r>
            <a:r>
              <a:rPr kumimoji="1" lang="zh-CN" altLang="en-US" sz="2400" dirty="0"/>
              <a:t>西洋音诀</a:t>
            </a:r>
            <a:r>
              <a:rPr kumimoji="1" lang="en-US" altLang="zh-CN" sz="2400" dirty="0"/>
              <a:t>》</a:t>
            </a:r>
            <a:r>
              <a:rPr kumimoji="1" lang="zh-CN" altLang="en-US" sz="2400" dirty="0"/>
              <a:t>一书，又资助金尼阁刊行字典</a:t>
            </a:r>
            <a:r>
              <a:rPr kumimoji="1" lang="en-US" altLang="zh-CN" sz="2400" dirty="0"/>
              <a:t>《</a:t>
            </a:r>
            <a:r>
              <a:rPr kumimoji="1" lang="zh-CN" altLang="en-US" sz="2400" dirty="0"/>
              <a:t>西儒耳目资</a:t>
            </a:r>
            <a:r>
              <a:rPr kumimoji="1" lang="en-US" altLang="zh-CN" sz="2400" dirty="0"/>
              <a:t>》</a:t>
            </a:r>
            <a:r>
              <a:rPr kumimoji="1" lang="zh-CN" altLang="en-US" sz="2400" dirty="0"/>
              <a:t>，并参与了其中的校对、修改等工作。王徵也被认为有可能是最早学习拉丁文的中国士大夫之一。</a:t>
            </a:r>
          </a:p>
        </p:txBody>
      </p:sp>
    </p:spTree>
    <p:extLst>
      <p:ext uri="{BB962C8B-B14F-4D97-AF65-F5344CB8AC3E}">
        <p14:creationId xmlns:p14="http://schemas.microsoft.com/office/powerpoint/2010/main" val="286260539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DAA78CF-D6E1-D732-D0FE-0B1E9D040F3A}"/>
              </a:ext>
            </a:extLst>
          </p:cNvPr>
          <p:cNvSpPr>
            <a:spLocks noGrp="1"/>
          </p:cNvSpPr>
          <p:nvPr>
            <p:ph type="title"/>
          </p:nvPr>
        </p:nvSpPr>
        <p:spPr/>
        <p:txBody>
          <a:bodyPr/>
          <a:lstStyle/>
          <a:p>
            <a:r>
              <a:rPr kumimoji="1" lang="zh-CN" altLang="en-US" dirty="0"/>
              <a:t>纳妾</a:t>
            </a:r>
          </a:p>
        </p:txBody>
      </p:sp>
      <p:sp>
        <p:nvSpPr>
          <p:cNvPr id="3" name="内容占位符 2">
            <a:extLst>
              <a:ext uri="{FF2B5EF4-FFF2-40B4-BE49-F238E27FC236}">
                <a16:creationId xmlns:a16="http://schemas.microsoft.com/office/drawing/2014/main" id="{208065F8-FF42-4F9A-E0A9-47CBF211B7E9}"/>
              </a:ext>
            </a:extLst>
          </p:cNvPr>
          <p:cNvSpPr>
            <a:spLocks noGrp="1"/>
          </p:cNvSpPr>
          <p:nvPr>
            <p:ph idx="1"/>
          </p:nvPr>
        </p:nvSpPr>
        <p:spPr/>
        <p:txBody>
          <a:bodyPr>
            <a:normAutofit lnSpcReduction="10000"/>
          </a:bodyPr>
          <a:lstStyle/>
          <a:p>
            <a:r>
              <a:rPr kumimoji="1" lang="zh-CN" altLang="en-US" dirty="0"/>
              <a:t>万历十三年（</a:t>
            </a:r>
            <a:r>
              <a:rPr kumimoji="1" lang="en-US" altLang="zh-CN" dirty="0"/>
              <a:t>1585</a:t>
            </a:r>
            <a:r>
              <a:rPr kumimoji="1" lang="zh-CN" altLang="en-US" dirty="0"/>
              <a:t>年），十五岁的王徵娶了舅母的侄女尚氏为妻。尚氏生有多个儿子，但都死于天花，只剩两女。</a:t>
            </a:r>
          </a:p>
          <a:p>
            <a:r>
              <a:rPr kumimoji="1" lang="zh-CN" altLang="en-US" dirty="0"/>
              <a:t>时人在考中进士以后，多纳妾以标榜身份。王徵因为相信考中进士是天主的恩赐，所以拒绝纳妾。</a:t>
            </a:r>
          </a:p>
          <a:p>
            <a:r>
              <a:rPr kumimoji="1" lang="zh-CN" altLang="en-US" dirty="0"/>
              <a:t>但是，在传宗接代的压力下，王徵最终还是顶不过家庭的逼迫，在天启三年（</a:t>
            </a:r>
            <a:r>
              <a:rPr kumimoji="1" lang="en-US" altLang="zh-CN" dirty="0"/>
              <a:t>1622</a:t>
            </a:r>
            <a:r>
              <a:rPr kumimoji="1" lang="zh-CN" altLang="en-US" dirty="0"/>
              <a:t>年）秘密纳十五岁的申氏为妾。但不久以后，又觉后悔，多次向神父告解，均不得赦。于是，王徵决心嫁妾，但遭到申氏的以死抗争及尚氏的强烈反对，于是只得作罢，但自此不与申氏过夫妻生活。</a:t>
            </a:r>
          </a:p>
          <a:p>
            <a:r>
              <a:rPr kumimoji="1" lang="zh-CN" altLang="en-US" dirty="0"/>
              <a:t>为了摆脱绝嗣的压力，王徵从兄弟处过继了两个儿子，即王永春和王永顺，</a:t>
            </a:r>
            <a:r>
              <a:rPr kumimoji="1" lang="en-US" altLang="zh-CN" dirty="0"/>
              <a:t>[2]</a:t>
            </a:r>
            <a:r>
              <a:rPr kumimoji="1" lang="zh-CN" altLang="en-US" dirty="0"/>
              <a:t>其后裔主要聚居于泾阳县鲁桥镇尖担王村。</a:t>
            </a:r>
          </a:p>
          <a:p>
            <a:r>
              <a:rPr kumimoji="1" lang="zh-CN" altLang="en-US" dirty="0"/>
              <a:t>王徵殉国以后，申氏本欲自杀殉夫，但为尚氏所挽留。不久后，尚氏病逝，申氏苦节三十年，独力抚养孙子。七十大寿时，自觉责任已了，遂效法夫君，绝食殉夫。</a:t>
            </a:r>
          </a:p>
        </p:txBody>
      </p:sp>
    </p:spTree>
    <p:extLst>
      <p:ext uri="{BB962C8B-B14F-4D97-AF65-F5344CB8AC3E}">
        <p14:creationId xmlns:p14="http://schemas.microsoft.com/office/powerpoint/2010/main" val="14122202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FAB3C4-1AA7-9825-B5B9-0EF2BE3C6DEA}"/>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C72B248D-AE44-4083-C9E5-DD2D1822F5F7}"/>
              </a:ext>
            </a:extLst>
          </p:cNvPr>
          <p:cNvSpPr>
            <a:spLocks noGrp="1"/>
          </p:cNvSpPr>
          <p:nvPr>
            <p:ph type="title"/>
          </p:nvPr>
        </p:nvSpPr>
        <p:spPr/>
        <p:txBody>
          <a:bodyPr/>
          <a:lstStyle/>
          <a:p>
            <a:r>
              <a:rPr kumimoji="1" lang="zh-CN" altLang="en-US" dirty="0"/>
              <a:t>孙元化</a:t>
            </a:r>
          </a:p>
        </p:txBody>
      </p:sp>
      <p:sp>
        <p:nvSpPr>
          <p:cNvPr id="3" name="内容占位符 2">
            <a:extLst>
              <a:ext uri="{FF2B5EF4-FFF2-40B4-BE49-F238E27FC236}">
                <a16:creationId xmlns:a16="http://schemas.microsoft.com/office/drawing/2014/main" id="{7A2064CF-89C3-D071-7713-6D66D152DD2E}"/>
              </a:ext>
            </a:extLst>
          </p:cNvPr>
          <p:cNvSpPr>
            <a:spLocks noGrp="1"/>
          </p:cNvSpPr>
          <p:nvPr>
            <p:ph idx="1"/>
          </p:nvPr>
        </p:nvSpPr>
        <p:spPr>
          <a:xfrm>
            <a:off x="199060" y="1853248"/>
            <a:ext cx="4799099" cy="4195481"/>
          </a:xfrm>
        </p:spPr>
        <p:txBody>
          <a:bodyPr>
            <a:normAutofit fontScale="92500" lnSpcReduction="20000"/>
          </a:bodyPr>
          <a:lstStyle/>
          <a:p>
            <a:r>
              <a:rPr kumimoji="1" lang="zh-CN" altLang="en-US" dirty="0"/>
              <a:t>孙元化（</a:t>
            </a:r>
            <a:r>
              <a:rPr kumimoji="1" lang="en-US" altLang="zh-CN" dirty="0"/>
              <a:t>1582</a:t>
            </a:r>
            <a:r>
              <a:rPr kumimoji="1" lang="zh-CN" altLang="en-US" dirty="0"/>
              <a:t>年</a:t>
            </a:r>
            <a:r>
              <a:rPr kumimoji="1" lang="en-US" altLang="zh-CN" dirty="0"/>
              <a:t>—1632</a:t>
            </a:r>
            <a:r>
              <a:rPr kumimoji="1" lang="zh-CN" altLang="en-US" dirty="0"/>
              <a:t>年</a:t>
            </a:r>
            <a:r>
              <a:rPr kumimoji="1" lang="en-US" altLang="zh-CN" dirty="0"/>
              <a:t>9</a:t>
            </a:r>
            <a:r>
              <a:rPr kumimoji="1" lang="zh-CN" altLang="en-US" dirty="0"/>
              <a:t>月</a:t>
            </a:r>
            <a:r>
              <a:rPr kumimoji="1" lang="en-US" altLang="zh-CN" dirty="0"/>
              <a:t>7</a:t>
            </a:r>
            <a:r>
              <a:rPr kumimoji="1" lang="zh-CN" altLang="en-US" dirty="0"/>
              <a:t>日），字初阳，一字火东，天主教基督徒，圣名依纳爵（拉丁语：</a:t>
            </a:r>
            <a:r>
              <a:rPr kumimoji="1" lang="en" altLang="zh-CN" dirty="0"/>
              <a:t>Ignacio</a:t>
            </a:r>
            <a:r>
              <a:rPr kumimoji="1" lang="zh-CN" altLang="en" dirty="0"/>
              <a:t>），</a:t>
            </a:r>
            <a:r>
              <a:rPr kumimoji="1" lang="zh-CN" altLang="en-US" dirty="0"/>
              <a:t>直隶松江府嘉定县高桥何家弄（今属上海市浦东新区高桥镇）人</a:t>
            </a:r>
            <a:r>
              <a:rPr kumimoji="1" lang="en-US" altLang="zh-CN" dirty="0"/>
              <a:t>[1]</a:t>
            </a:r>
            <a:r>
              <a:rPr kumimoji="1" lang="zh-CN" altLang="en-US" dirty="0"/>
              <a:t>，明末官员、数学家、火器专家，徐光启的学生，著有</a:t>
            </a:r>
            <a:r>
              <a:rPr kumimoji="1" lang="en-US" altLang="zh-CN" dirty="0"/>
              <a:t>《</a:t>
            </a:r>
            <a:r>
              <a:rPr kumimoji="1" lang="zh-CN" altLang="en-US" dirty="0"/>
              <a:t>太西算要</a:t>
            </a:r>
            <a:r>
              <a:rPr kumimoji="1" lang="en-US" altLang="zh-CN" dirty="0"/>
              <a:t>》</a:t>
            </a:r>
            <a:r>
              <a:rPr kumimoji="1" lang="zh-CN" altLang="en-US" dirty="0"/>
              <a:t>、</a:t>
            </a:r>
            <a:r>
              <a:rPr kumimoji="1" lang="en-US" altLang="zh-CN" dirty="0"/>
              <a:t>《</a:t>
            </a:r>
            <a:r>
              <a:rPr kumimoji="1" lang="zh-CN" altLang="en-US" dirty="0"/>
              <a:t>几何体论</a:t>
            </a:r>
            <a:r>
              <a:rPr kumimoji="1" lang="en-US" altLang="zh-CN" dirty="0"/>
              <a:t>》</a:t>
            </a:r>
            <a:r>
              <a:rPr kumimoji="1" lang="zh-CN" altLang="en-US" dirty="0"/>
              <a:t>、</a:t>
            </a:r>
            <a:r>
              <a:rPr kumimoji="1" lang="en-US" altLang="zh-CN" dirty="0"/>
              <a:t>《</a:t>
            </a:r>
            <a:r>
              <a:rPr kumimoji="1" lang="zh-CN" altLang="en-US" dirty="0"/>
              <a:t>几何用法</a:t>
            </a:r>
            <a:r>
              <a:rPr kumimoji="1" lang="en-US" altLang="zh-CN" dirty="0"/>
              <a:t>》</a:t>
            </a:r>
            <a:r>
              <a:rPr kumimoji="1" lang="zh-CN" altLang="en-US" dirty="0"/>
              <a:t>、</a:t>
            </a:r>
            <a:r>
              <a:rPr kumimoji="1" lang="en-US" altLang="zh-CN" dirty="0"/>
              <a:t>《</a:t>
            </a:r>
            <a:r>
              <a:rPr kumimoji="1" lang="zh-CN" altLang="en-US" dirty="0"/>
              <a:t>西法神机</a:t>
            </a:r>
            <a:r>
              <a:rPr kumimoji="1" lang="en-US" altLang="zh-CN" dirty="0"/>
              <a:t>》</a:t>
            </a:r>
            <a:r>
              <a:rPr kumimoji="1" lang="zh-CN" altLang="en-US" dirty="0"/>
              <a:t>等。</a:t>
            </a:r>
            <a:endParaRPr kumimoji="1" lang="en-US" altLang="zh-CN" dirty="0"/>
          </a:p>
          <a:p>
            <a:r>
              <a:rPr kumimoji="1" lang="zh-CN" altLang="en-US" dirty="0"/>
              <a:t>天启二年（</a:t>
            </a:r>
            <a:r>
              <a:rPr kumimoji="1" lang="en-US" altLang="zh-CN" dirty="0"/>
              <a:t>1622</a:t>
            </a:r>
            <a:r>
              <a:rPr kumimoji="1" lang="zh-CN" altLang="en-US" dirty="0"/>
              <a:t>年）九月，任兵部司务，协助辽东经略孙承宗修筑城防。协同袁崇焕驻守宁远，对袁崇焕等帮助极大，袁崇焕誉为“识慧两精”。天启六年，努尔哈赤率军</a:t>
            </a:r>
            <a:r>
              <a:rPr kumimoji="1" lang="en-US" altLang="zh-CN" dirty="0"/>
              <a:t>10</a:t>
            </a:r>
            <a:r>
              <a:rPr kumimoji="1" lang="zh-CN" altLang="en-US" dirty="0"/>
              <a:t>余万攻宁远，明军城头共布置有十一门红衣大炮，威力惊人。传言努尔哈赤身受重伤，不久身亡，史称“宁远大捷”。</a:t>
            </a:r>
          </a:p>
        </p:txBody>
      </p:sp>
      <p:pic>
        <p:nvPicPr>
          <p:cNvPr id="14338" name="Picture 2" descr="红衣大炮是如何登上宁远城头的？瞬息之间，宁远大捷或不复存在">
            <a:extLst>
              <a:ext uri="{FF2B5EF4-FFF2-40B4-BE49-F238E27FC236}">
                <a16:creationId xmlns:a16="http://schemas.microsoft.com/office/drawing/2014/main" id="{7BAA265A-799E-19E4-1C24-931C3463E88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48471" y="1853248"/>
            <a:ext cx="6483481" cy="34848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8983597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2B255B-0BCA-8073-4DBF-33DA3A3D4F52}"/>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A0A2E482-1ABF-76B6-8F94-A52124025E23}"/>
              </a:ext>
            </a:extLst>
          </p:cNvPr>
          <p:cNvSpPr>
            <a:spLocks noGrp="1"/>
          </p:cNvSpPr>
          <p:nvPr>
            <p:ph type="title"/>
          </p:nvPr>
        </p:nvSpPr>
        <p:spPr/>
        <p:txBody>
          <a:bodyPr/>
          <a:lstStyle/>
          <a:p>
            <a:r>
              <a:rPr kumimoji="1" lang="zh-CN" altLang="en-US" dirty="0"/>
              <a:t>孙元化</a:t>
            </a:r>
          </a:p>
        </p:txBody>
      </p:sp>
      <p:sp>
        <p:nvSpPr>
          <p:cNvPr id="3" name="内容占位符 2">
            <a:extLst>
              <a:ext uri="{FF2B5EF4-FFF2-40B4-BE49-F238E27FC236}">
                <a16:creationId xmlns:a16="http://schemas.microsoft.com/office/drawing/2014/main" id="{B1CC88CD-F0FA-F65B-5615-77571C552F7E}"/>
              </a:ext>
            </a:extLst>
          </p:cNvPr>
          <p:cNvSpPr>
            <a:spLocks noGrp="1"/>
          </p:cNvSpPr>
          <p:nvPr>
            <p:ph idx="1"/>
          </p:nvPr>
        </p:nvSpPr>
        <p:spPr>
          <a:xfrm>
            <a:off x="448405" y="1978777"/>
            <a:ext cx="5458126" cy="4195481"/>
          </a:xfrm>
        </p:spPr>
        <p:txBody>
          <a:bodyPr/>
          <a:lstStyle/>
          <a:p>
            <a:r>
              <a:rPr kumimoji="1" lang="zh-CN" altLang="en-US" dirty="0"/>
              <a:t>崇祯五年（</a:t>
            </a:r>
            <a:r>
              <a:rPr kumimoji="1" lang="en-US" altLang="zh-CN" dirty="0"/>
              <a:t>1632</a:t>
            </a:r>
            <a:r>
              <a:rPr kumimoji="1" lang="zh-CN" altLang="en-US" dirty="0"/>
              <a:t>年）一月登州失陷，总兵张可大自杀，孙元化自杀未成不向叛军妥协，孔有德念旧让他逃走。兵变发生后，朝中多言孙元化已反，三月孙元化、余大成等人被逮至京师锦衣卫镇抚司，为政敌余应桂、李梦辰、路振飞所构陷，诏狱中曾遭严刑拷问，首辅周延儒欲免元化死罪，求救于徐光启，终无法挽回。最后余大成、宋光兰、王征等被发配充军，孙元化、张焘在崇祯五年七月二十三日（</a:t>
            </a:r>
            <a:r>
              <a:rPr kumimoji="1" lang="en-US" altLang="zh-CN" dirty="0"/>
              <a:t>1632</a:t>
            </a:r>
            <a:r>
              <a:rPr kumimoji="1" lang="zh-CN" altLang="en-US" dirty="0"/>
              <a:t>年</a:t>
            </a:r>
            <a:r>
              <a:rPr kumimoji="1" lang="en-US" altLang="zh-CN" dirty="0"/>
              <a:t>9</a:t>
            </a:r>
            <a:r>
              <a:rPr kumimoji="1" lang="zh-CN" altLang="en-US" dirty="0"/>
              <a:t>月</a:t>
            </a:r>
            <a:r>
              <a:rPr kumimoji="1" lang="en-US" altLang="zh-CN" dirty="0"/>
              <a:t>7</a:t>
            </a:r>
            <a:r>
              <a:rPr kumimoji="1" lang="zh-CN" altLang="en-US" dirty="0"/>
              <a:t>日）同被处死。汤若望曾在孙元化死前乔装成送炭工人入狱探望，为其最后告解。孙元化之死，代表西方军事专家派淡出明朝军队。</a:t>
            </a:r>
          </a:p>
        </p:txBody>
      </p:sp>
      <p:sp>
        <p:nvSpPr>
          <p:cNvPr id="5" name="文本框 4">
            <a:extLst>
              <a:ext uri="{FF2B5EF4-FFF2-40B4-BE49-F238E27FC236}">
                <a16:creationId xmlns:a16="http://schemas.microsoft.com/office/drawing/2014/main" id="{E70E2BBA-828C-5157-16AB-B4D6CE4FDD57}"/>
              </a:ext>
            </a:extLst>
          </p:cNvPr>
          <p:cNvSpPr txBox="1"/>
          <p:nvPr/>
        </p:nvSpPr>
        <p:spPr>
          <a:xfrm>
            <a:off x="6007445" y="1321917"/>
            <a:ext cx="6098058" cy="5509200"/>
          </a:xfrm>
          <a:prstGeom prst="rect">
            <a:avLst/>
          </a:prstGeom>
          <a:noFill/>
        </p:spPr>
        <p:txBody>
          <a:bodyPr wrap="square">
            <a:spAutoFit/>
          </a:bodyPr>
          <a:lstStyle/>
          <a:p>
            <a:r>
              <a:rPr lang="zh-CN" altLang="en-US" sz="1600" dirty="0"/>
              <a:t>一入诏狱，不由分说，先打三十杀威棒，若不喝一种药阻止心血上涌，十杖即死。一杖下去，浑身会猛烈震动，臀股间疼痛直钻心腑，竟比刀割剑穿还要难忍。十杖以后，股间肿起三寸高；又打了十杖，皮破肉绽，血水飞溅，昏厥过去。然而受杖的疼痛，远远不及回狱后那从早到晚、从晚到早一天十二个时辰、无休无止的杖伤的折磨。这样的拷问，他受了三次。</a:t>
            </a:r>
          </a:p>
          <a:p>
            <a:r>
              <a:rPr lang="zh-CN" altLang="en-US" sz="1600" dirty="0"/>
              <a:t>诏狱的牢房一概低低没入地面，阴冷潮湿，地上墙上终年滴水生苔；十冬腊月如冰窖，犯人也不许生火取暖，饮食尽是生冷；家属不许见面，就是送进衣物食品，也以验查为名尽行没收。他一入诏狱，便有头枷、手枷、脚枷三木加身，僵卧在潮湿冰冷的草堆上不能转侧。草中臭虫、跳蚤吸血叮咬，痒痛并作，他还能咬牙硬忍；入夜以后，许多老鼠窜出来撕啮他的脚、腿、手、臂以至头颈耳朵，听着一片吱吱欢叫、磨牙咀嚼的声音，感到伤处血流涔涔，被恶毒的小舌头舔吃，肌肤皮肉被尖利的小牙齿撕扯，这痛苦和恐怖的折磨他实在无法忍受了，大叫“来人！”但是回答他的，仅是四壁隐隐的回震。诏狱牢房墙厚八尺，任何号叫惨呼也传不出一丝一毫。</a:t>
            </a:r>
          </a:p>
          <a:p>
            <a:r>
              <a:rPr lang="zh-CN" altLang="en-US" sz="1600" dirty="0"/>
              <a:t>“绝望中，上帝给了我力量。”孙元化简述了他在诏狱的经历后，十分虔诚地对汤若望说，“我向上帝祈祷，求祂给我活下去的勇气。主回答了我，支持了我，拯救了我！……”他不愿意说为了活下去，他怎样喝自己的尿——狱中称之为“轮回酒”——以解毒；怎样打碎瓷碗，用瓷片割去腿上的腐肉……但他确实在祈乞上帝拯救时，用耶稣受难的圣迹鼓励了自己，抛弃了自杀、等死的念头。 </a:t>
            </a:r>
          </a:p>
        </p:txBody>
      </p:sp>
    </p:spTree>
    <p:extLst>
      <p:ext uri="{BB962C8B-B14F-4D97-AF65-F5344CB8AC3E}">
        <p14:creationId xmlns:p14="http://schemas.microsoft.com/office/powerpoint/2010/main" val="46928841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63C297-5EE2-FA9B-5650-8F9F471E1F83}"/>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F4E307C3-720B-D0C6-F301-3C4151D1C0D2}"/>
              </a:ext>
            </a:extLst>
          </p:cNvPr>
          <p:cNvSpPr>
            <a:spLocks noGrp="1"/>
          </p:cNvSpPr>
          <p:nvPr>
            <p:ph type="title"/>
          </p:nvPr>
        </p:nvSpPr>
        <p:spPr/>
        <p:txBody>
          <a:bodyPr/>
          <a:lstStyle/>
          <a:p>
            <a:r>
              <a:rPr kumimoji="1" lang="zh-CN" altLang="en-US" dirty="0"/>
              <a:t>孙元化</a:t>
            </a:r>
          </a:p>
        </p:txBody>
      </p:sp>
      <p:sp>
        <p:nvSpPr>
          <p:cNvPr id="5" name="文本框 4">
            <a:extLst>
              <a:ext uri="{FF2B5EF4-FFF2-40B4-BE49-F238E27FC236}">
                <a16:creationId xmlns:a16="http://schemas.microsoft.com/office/drawing/2014/main" id="{988BA032-B30C-B11B-6264-B5A4B34CCBEA}"/>
              </a:ext>
            </a:extLst>
          </p:cNvPr>
          <p:cNvSpPr txBox="1"/>
          <p:nvPr/>
        </p:nvSpPr>
        <p:spPr>
          <a:xfrm>
            <a:off x="6007445" y="1321917"/>
            <a:ext cx="6098058" cy="5509200"/>
          </a:xfrm>
          <a:prstGeom prst="rect">
            <a:avLst/>
          </a:prstGeom>
          <a:noFill/>
        </p:spPr>
        <p:txBody>
          <a:bodyPr wrap="square">
            <a:spAutoFit/>
          </a:bodyPr>
          <a:lstStyle/>
          <a:p>
            <a:r>
              <a:rPr lang="zh-CN" altLang="en-US" sz="1600" dirty="0"/>
              <a:t>一入诏狱，不由分说，先打三十杀威棒，若不喝一种药阻止心血上涌，十杖即死。一杖下去，浑身会猛烈震动，臀股间疼痛直钻心腑，竟比刀割剑穿还要难忍。十杖以后，股间肿起三寸高；又打了十杖，皮破肉绽，血水飞溅，昏厥过去。然而受杖的疼痛，远远不及回狱后那从早到晚、从晚到早一天十二个时辰、无休无止的杖伤的折磨。这样的拷问，他受了三次。</a:t>
            </a:r>
          </a:p>
          <a:p>
            <a:r>
              <a:rPr lang="zh-CN" altLang="en-US" sz="1600" dirty="0"/>
              <a:t>诏狱的牢房一概低低没入地面，阴冷潮湿，地上墙上终年滴水生苔；十冬腊月如冰窖，犯人也不许生火取暖，饮食尽是生冷；家属不许见面，就是送进衣物食品，也以验查为名尽行没收。他一入诏狱，便有头枷、手枷、脚枷三木加身，僵卧在潮湿冰冷的草堆上不能转侧。草中臭虫、跳蚤吸血叮咬，痒痛并作，他还能咬牙硬忍；入夜以后，许多老鼠窜出来撕啮他的脚、腿、手、臂以至头颈耳朵，听着一片吱吱欢叫、磨牙咀嚼的声音，感到伤处血流涔涔，被恶毒的小舌头舔吃，肌肤皮肉被尖利的小牙齿撕扯，这痛苦和恐怖的折磨他实在无法忍受了，大叫“来人！”但是回答他的，仅是四壁隐隐的回震。诏狱牢房墙厚八尺，任何号叫惨呼也传不出一丝一毫。</a:t>
            </a:r>
          </a:p>
          <a:p>
            <a:r>
              <a:rPr lang="zh-CN" altLang="en-US" sz="1600" dirty="0"/>
              <a:t>“绝望中，上帝给了我力量。”孙元化简述了他在诏狱的经历后，十分虔诚地对汤若望说，“我向上帝祈祷，求祂给我活下去的勇气。主回答了我，支持了我，拯救了我！……”他不愿意说为了活下去，他怎样喝自己的尿——狱中称之为“轮回酒”——以解毒；怎样打碎瓷碗，用瓷片割去腿上的腐肉……但他确实在祈乞上帝拯救时，用耶稣受难的圣迹鼓励了自己，抛弃了自杀、等死的念头。 </a:t>
            </a:r>
          </a:p>
        </p:txBody>
      </p:sp>
      <p:pic>
        <p:nvPicPr>
          <p:cNvPr id="15362" name="Picture 2" descr="明亡清兴三部曲：倾城倾国(凌力著书籍)_搜狗百科">
            <a:extLst>
              <a:ext uri="{FF2B5EF4-FFF2-40B4-BE49-F238E27FC236}">
                <a16:creationId xmlns:a16="http://schemas.microsoft.com/office/drawing/2014/main" id="{2481540D-B337-7E4B-3AF3-21BDD27D6D9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2477" y="1476116"/>
            <a:ext cx="5487883" cy="36519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5077920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027970-BA4C-4638-23A7-5970BA7656D2}"/>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35C0CE12-120D-BAE2-DA8F-3F6A715E6908}"/>
              </a:ext>
            </a:extLst>
          </p:cNvPr>
          <p:cNvSpPr>
            <a:spLocks noGrp="1"/>
          </p:cNvSpPr>
          <p:nvPr>
            <p:ph type="title"/>
          </p:nvPr>
        </p:nvSpPr>
        <p:spPr/>
        <p:txBody>
          <a:bodyPr/>
          <a:lstStyle/>
          <a:p>
            <a:r>
              <a:rPr kumimoji="1" lang="zh-CN" altLang="en-US" dirty="0"/>
              <a:t>南明朝廷与天主教</a:t>
            </a:r>
          </a:p>
        </p:txBody>
      </p:sp>
      <p:sp>
        <p:nvSpPr>
          <p:cNvPr id="3" name="内容占位符 2">
            <a:extLst>
              <a:ext uri="{FF2B5EF4-FFF2-40B4-BE49-F238E27FC236}">
                <a16:creationId xmlns:a16="http://schemas.microsoft.com/office/drawing/2014/main" id="{D0D51EEC-CDF8-585F-58C5-488B36EE3A8B}"/>
              </a:ext>
            </a:extLst>
          </p:cNvPr>
          <p:cNvSpPr>
            <a:spLocks noGrp="1"/>
          </p:cNvSpPr>
          <p:nvPr>
            <p:ph idx="1"/>
          </p:nvPr>
        </p:nvSpPr>
        <p:spPr/>
        <p:txBody>
          <a:bodyPr>
            <a:normAutofit fontScale="85000" lnSpcReduction="10000"/>
          </a:bodyPr>
          <a:lstStyle/>
          <a:p>
            <a:r>
              <a:rPr kumimoji="1" lang="zh-CN" altLang="en-US" dirty="0"/>
              <a:t>祟祯十七年</a:t>
            </a:r>
            <a:r>
              <a:rPr kumimoji="1" lang="en-US" altLang="zh-CN" dirty="0"/>
              <a:t>(1644) </a:t>
            </a:r>
            <a:r>
              <a:rPr kumimoji="1" lang="zh-CN" altLang="en-US" dirty="0"/>
              <a:t>中国政局发生了巨变，李自成于三月十八日攻人北京，思宗自缢，吴三桂降清，清兵大举入关，明亡。</a:t>
            </a:r>
          </a:p>
          <a:p>
            <a:r>
              <a:rPr kumimoji="1" lang="en-US" altLang="zh-CN" dirty="0"/>
              <a:t>1644</a:t>
            </a:r>
            <a:r>
              <a:rPr kumimoji="1" lang="zh-CN" altLang="en-US" dirty="0"/>
              <a:t>年，明遗臣拥立福王朱由崧于淮安，年号弘光。</a:t>
            </a:r>
            <a:r>
              <a:rPr kumimoji="1" lang="en-US" altLang="zh-CN" dirty="0"/>
              <a:t>1645</a:t>
            </a:r>
            <a:r>
              <a:rPr kumimoji="1" lang="zh-CN" altLang="en-US" dirty="0"/>
              <a:t>年</a:t>
            </a:r>
            <a:r>
              <a:rPr kumimoji="1" lang="en-US" altLang="zh-CN" dirty="0"/>
              <a:t>3</a:t>
            </a:r>
            <a:r>
              <a:rPr kumimoji="1" lang="zh-CN" altLang="en-US" dirty="0"/>
              <a:t>月，弘光帝遣耶稣会士毕方济</a:t>
            </a:r>
            <a:r>
              <a:rPr kumimoji="1" lang="en-US" altLang="zh-CN" dirty="0"/>
              <a:t>(</a:t>
            </a:r>
            <a:r>
              <a:rPr kumimoji="1" lang="en" altLang="zh-CN" dirty="0" err="1"/>
              <a:t>Franciscus</a:t>
            </a:r>
            <a:r>
              <a:rPr kumimoji="1" lang="en" altLang="zh-CN" dirty="0"/>
              <a:t> Sambiasi,1582-1649〉</a:t>
            </a:r>
            <a:r>
              <a:rPr kumimoji="1" lang="zh-CN" altLang="en-US" dirty="0"/>
              <a:t>赴澳门求助于葡萄牙人毕方济一行由南京到澳门后，南京被攻陷，遂留澳门，不久唐王朱聿键称帝于福州，邀毕方济去福州，任之为使臣与太监庞天寿复回澳门与葡萄牙人商借兵械，</a:t>
            </a:r>
            <a:r>
              <a:rPr kumimoji="1" lang="en-US" altLang="zh-CN" dirty="0"/>
              <a:t>1646 </a:t>
            </a:r>
            <a:r>
              <a:rPr kumimoji="1" lang="zh-CN" altLang="en-US" dirty="0"/>
              <a:t>年唐王兵败，</a:t>
            </a:r>
            <a:r>
              <a:rPr kumimoji="1" lang="zh-CN" altLang="en-US" b="1" dirty="0">
                <a:solidFill>
                  <a:srgbClr val="FF0000"/>
                </a:solidFill>
              </a:rPr>
              <a:t>瞿式耜</a:t>
            </a:r>
            <a:r>
              <a:rPr kumimoji="1" lang="en-US" altLang="zh-CN" dirty="0"/>
              <a:t>(</a:t>
            </a:r>
            <a:r>
              <a:rPr kumimoji="1" lang="zh-CN" altLang="en-US" dirty="0"/>
              <a:t>瞿太素之侄，天主教徒</a:t>
            </a:r>
            <a:r>
              <a:rPr kumimoji="1" lang="en-US" altLang="zh-CN" dirty="0"/>
              <a:t>)</a:t>
            </a:r>
            <a:r>
              <a:rPr kumimoji="1" lang="zh-CN" altLang="en-US" dirty="0"/>
              <a:t>等在肇庆拥立桂王朱由榔，年号永历。</a:t>
            </a:r>
          </a:p>
          <a:p>
            <a:r>
              <a:rPr kumimoji="1" lang="zh-CN" altLang="en-US" dirty="0"/>
              <a:t>永历王朝欲借助外力与满清对抗，全家奉教，由耶稣会士</a:t>
            </a:r>
            <a:r>
              <a:rPr kumimoji="1" lang="zh-CN" altLang="en-US" b="1" dirty="0">
                <a:solidFill>
                  <a:srgbClr val="FF0000"/>
                </a:solidFill>
              </a:rPr>
              <a:t>瞿纱微</a:t>
            </a:r>
            <a:r>
              <a:rPr kumimoji="1" lang="en-US" altLang="zh-CN" dirty="0"/>
              <a:t>(</a:t>
            </a:r>
            <a:r>
              <a:rPr kumimoji="1" lang="zh-CN" altLang="en-US" dirty="0"/>
              <a:t>安德，</a:t>
            </a:r>
            <a:r>
              <a:rPr kumimoji="1" lang="en" altLang="zh-CN" dirty="0"/>
              <a:t>Andrew Xavier </a:t>
            </a:r>
            <a:r>
              <a:rPr kumimoji="1" lang="en" altLang="zh-CN" dirty="0" err="1"/>
              <a:t>Kaller</a:t>
            </a:r>
            <a:r>
              <a:rPr kumimoji="1" lang="en" altLang="zh-CN" dirty="0"/>
              <a:t>)</a:t>
            </a:r>
            <a:r>
              <a:rPr kumimoji="1" lang="zh-CN" altLang="en-US" dirty="0"/>
              <a:t>付洗，王皇太后教名烈纳，生母马太后教名玛利亚，皇后教名亚纳，皇太子慈洹教名当定，宫中领洗者有</a:t>
            </a:r>
            <a:r>
              <a:rPr kumimoji="1" lang="en-US" altLang="zh-CN" dirty="0"/>
              <a:t>50</a:t>
            </a:r>
            <a:r>
              <a:rPr kumimoji="1" lang="zh-CN" altLang="en-US" dirty="0"/>
              <a:t>人。皇太后欲致书罗马教宗请求援助，太监庞天寿愿往，因年迈体弱改派耶稣会士卜弥格</a:t>
            </a:r>
            <a:r>
              <a:rPr kumimoji="1" lang="en-US" altLang="zh-CN" dirty="0"/>
              <a:t>(</a:t>
            </a:r>
            <a:r>
              <a:rPr kumimoji="1" lang="en" altLang="zh-CN" dirty="0"/>
              <a:t>Michael Boym,1612~1659)</a:t>
            </a:r>
            <a:r>
              <a:rPr kumimoji="1" lang="zh-CN" altLang="en-US" dirty="0"/>
              <a:t>前往。</a:t>
            </a:r>
            <a:r>
              <a:rPr kumimoji="1" lang="en-US" altLang="zh-CN" dirty="0"/>
              <a:t>1651</a:t>
            </a:r>
            <a:r>
              <a:rPr kumimoji="1" lang="zh-CN" altLang="en-US" dirty="0"/>
              <a:t>年</a:t>
            </a:r>
            <a:r>
              <a:rPr kumimoji="1" lang="en-US" altLang="zh-CN" dirty="0"/>
              <a:t>1</a:t>
            </a:r>
            <a:r>
              <a:rPr kumimoji="1" lang="zh-CN" altLang="en-US" dirty="0"/>
              <a:t>月</a:t>
            </a:r>
            <a:r>
              <a:rPr kumimoji="1" lang="en-US" altLang="zh-CN" dirty="0"/>
              <a:t>1</a:t>
            </a:r>
            <a:r>
              <a:rPr kumimoji="1" lang="zh-CN" altLang="en-US" dirty="0"/>
              <a:t>日卜弥格携带皇太后国书两封，一封致教宗，一封致耶稣会总会长，自澳门起程，取道蒙古，波斯，于</a:t>
            </a:r>
            <a:r>
              <a:rPr kumimoji="1" lang="en-US" altLang="zh-CN" dirty="0"/>
              <a:t>1652</a:t>
            </a:r>
            <a:r>
              <a:rPr kumimoji="1" lang="zh-CN" altLang="en-US" dirty="0"/>
              <a:t>年底到达威尼斯。</a:t>
            </a:r>
            <a:r>
              <a:rPr kumimoji="1" lang="en-US" altLang="zh-CN" dirty="0"/>
              <a:t>1653</a:t>
            </a:r>
            <a:r>
              <a:rPr kumimoji="1" lang="zh-CN" altLang="en-US" dirty="0"/>
              <a:t>年</a:t>
            </a:r>
            <a:r>
              <a:rPr kumimoji="1" lang="en-US" altLang="zh-CN" dirty="0"/>
              <a:t>1</a:t>
            </a:r>
            <a:r>
              <a:rPr kumimoji="1" lang="zh-CN" altLang="en-US" dirty="0"/>
              <a:t>月去罗马将南明皇太后的国书呈交教宗英诺森十世，等候回信。</a:t>
            </a:r>
            <a:r>
              <a:rPr kumimoji="1" lang="en-US" altLang="zh-CN" dirty="0"/>
              <a:t>1655</a:t>
            </a:r>
            <a:r>
              <a:rPr kumimoji="1" lang="zh-CN" altLang="en-US" dirty="0"/>
              <a:t>年教宗英诺森十世去世，</a:t>
            </a:r>
            <a:r>
              <a:rPr kumimoji="1" lang="en-US" altLang="zh-CN" dirty="0"/>
              <a:t>12</a:t>
            </a:r>
            <a:r>
              <a:rPr kumimoji="1" lang="zh-CN" altLang="en-US" dirty="0"/>
              <a:t>月</a:t>
            </a:r>
            <a:r>
              <a:rPr kumimoji="1" lang="en-US" altLang="zh-CN" dirty="0"/>
              <a:t>18</a:t>
            </a:r>
            <a:r>
              <a:rPr kumimoji="1" lang="zh-CN" altLang="en-US" dirty="0"/>
              <a:t>日卜弥格取得新任教宗亚历山大七世致南明皇太后烈纳的回信后，于</a:t>
            </a:r>
            <a:r>
              <a:rPr kumimoji="1" lang="en-US" altLang="zh-CN" dirty="0"/>
              <a:t>1656</a:t>
            </a:r>
            <a:r>
              <a:rPr kumimoji="1" lang="zh-CN" altLang="en-US" dirty="0"/>
              <a:t>年起程返回中国，</a:t>
            </a:r>
            <a:r>
              <a:rPr kumimoji="1" lang="en-US" altLang="zh-CN" dirty="0"/>
              <a:t>1658</a:t>
            </a:r>
            <a:r>
              <a:rPr kumimoji="1" lang="zh-CN" altLang="en-US" dirty="0"/>
              <a:t>年到暹罗。当时清军已攻下桂林，并捕获永历于云南。卜弥格辗转旅途，备受艰辛，于</a:t>
            </a:r>
            <a:r>
              <a:rPr kumimoji="1" lang="en-US" altLang="zh-CN" dirty="0"/>
              <a:t>1659</a:t>
            </a:r>
            <a:r>
              <a:rPr kumimoji="1" lang="zh-CN" altLang="en-US" dirty="0"/>
              <a:t>年</a:t>
            </a:r>
            <a:r>
              <a:rPr kumimoji="1" lang="en-US" altLang="zh-CN" dirty="0"/>
              <a:t>8</a:t>
            </a:r>
            <a:r>
              <a:rPr kumimoji="1" lang="zh-CN" altLang="en-US" dirty="0"/>
              <a:t>月</a:t>
            </a:r>
            <a:r>
              <a:rPr kumimoji="1" lang="en-US" altLang="zh-CN" dirty="0"/>
              <a:t>22</a:t>
            </a:r>
            <a:r>
              <a:rPr kumimoji="1" lang="zh-CN" altLang="en-US" dirty="0"/>
              <a:t>日病逝于广西边境。</a:t>
            </a:r>
          </a:p>
        </p:txBody>
      </p:sp>
    </p:spTree>
    <p:extLst>
      <p:ext uri="{BB962C8B-B14F-4D97-AF65-F5344CB8AC3E}">
        <p14:creationId xmlns:p14="http://schemas.microsoft.com/office/powerpoint/2010/main" val="11619290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B0AAFB-E897-9CCA-678E-0CA9E962059E}"/>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C296380C-222A-B1FE-8BF1-D599C614005A}"/>
              </a:ext>
            </a:extLst>
          </p:cNvPr>
          <p:cNvSpPr>
            <a:spLocks noGrp="1"/>
          </p:cNvSpPr>
          <p:nvPr>
            <p:ph type="title"/>
          </p:nvPr>
        </p:nvSpPr>
        <p:spPr/>
        <p:txBody>
          <a:bodyPr/>
          <a:lstStyle/>
          <a:p>
            <a:r>
              <a:rPr kumimoji="1" lang="zh-CN" altLang="en-US" dirty="0"/>
              <a:t>耶稣会兴起</a:t>
            </a:r>
          </a:p>
        </p:txBody>
      </p:sp>
      <p:sp>
        <p:nvSpPr>
          <p:cNvPr id="3" name="内容占位符 2">
            <a:extLst>
              <a:ext uri="{FF2B5EF4-FFF2-40B4-BE49-F238E27FC236}">
                <a16:creationId xmlns:a16="http://schemas.microsoft.com/office/drawing/2014/main" id="{3C78B08E-5F89-9005-A674-13CAE9BD3356}"/>
              </a:ext>
            </a:extLst>
          </p:cNvPr>
          <p:cNvSpPr>
            <a:spLocks noGrp="1"/>
          </p:cNvSpPr>
          <p:nvPr>
            <p:ph idx="1"/>
          </p:nvPr>
        </p:nvSpPr>
        <p:spPr>
          <a:xfrm>
            <a:off x="160947" y="1756356"/>
            <a:ext cx="6363422" cy="4916293"/>
          </a:xfrm>
        </p:spPr>
        <p:txBody>
          <a:bodyPr>
            <a:normAutofit fontScale="85000" lnSpcReduction="20000"/>
          </a:bodyPr>
          <a:lstStyle/>
          <a:p>
            <a:r>
              <a:rPr kumimoji="1" lang="zh-CN" altLang="en-US" dirty="0"/>
              <a:t>创始人：洛传道（伊格纳修</a:t>
            </a:r>
            <a:r>
              <a:rPr kumimoji="1" lang="en-US" altLang="zh-CN" dirty="0"/>
              <a:t>·</a:t>
            </a:r>
            <a:r>
              <a:rPr kumimoji="1" lang="zh-CN" altLang="en-US" dirty="0"/>
              <a:t>洛约拉，又译依纳爵</a:t>
            </a:r>
            <a:r>
              <a:rPr kumimoji="1" lang="en-US" altLang="zh-CN" dirty="0"/>
              <a:t>‧</a:t>
            </a:r>
            <a:r>
              <a:rPr kumimoji="1" lang="zh-CN" altLang="en-US" dirty="0"/>
              <a:t>罗耀拉）</a:t>
            </a:r>
            <a:endParaRPr kumimoji="1" lang="en-US" altLang="zh-CN" dirty="0"/>
          </a:p>
          <a:p>
            <a:r>
              <a:rPr kumimoji="1" lang="en-US" altLang="zh-CN" dirty="0"/>
              <a:t>1491</a:t>
            </a:r>
            <a:r>
              <a:rPr kumimoji="1" lang="zh-CN" altLang="en-US" dirty="0"/>
              <a:t>年</a:t>
            </a:r>
            <a:r>
              <a:rPr kumimoji="1" lang="en-US" altLang="zh-CN" dirty="0"/>
              <a:t>10</a:t>
            </a:r>
            <a:r>
              <a:rPr kumimoji="1" lang="zh-CN" altLang="en-US" dirty="0"/>
              <a:t>月</a:t>
            </a:r>
            <a:r>
              <a:rPr kumimoji="1" lang="en-US" altLang="zh-CN" dirty="0"/>
              <a:t>23</a:t>
            </a:r>
            <a:r>
              <a:rPr kumimoji="1" lang="zh-CN" altLang="en-US" dirty="0"/>
              <a:t>日</a:t>
            </a:r>
            <a:r>
              <a:rPr kumimoji="1" lang="en-US" altLang="zh-CN" dirty="0"/>
              <a:t>—1556</a:t>
            </a:r>
            <a:r>
              <a:rPr kumimoji="1" lang="zh-CN" altLang="en-US" dirty="0"/>
              <a:t>年</a:t>
            </a:r>
            <a:r>
              <a:rPr kumimoji="1" lang="en-US" altLang="zh-CN" dirty="0"/>
              <a:t>7</a:t>
            </a:r>
            <a:r>
              <a:rPr kumimoji="1" lang="zh-CN" altLang="en-US" dirty="0"/>
              <a:t>月</a:t>
            </a:r>
            <a:r>
              <a:rPr kumimoji="1" lang="en-US" altLang="zh-CN" dirty="0"/>
              <a:t>31</a:t>
            </a:r>
            <a:r>
              <a:rPr kumimoji="1" lang="zh-CN" altLang="en-US" dirty="0"/>
              <a:t>日</a:t>
            </a:r>
            <a:endParaRPr kumimoji="1" lang="en-US" altLang="zh-CN" dirty="0"/>
          </a:p>
          <a:p>
            <a:r>
              <a:rPr kumimoji="1" lang="zh-CN" altLang="en-US" dirty="0"/>
              <a:t>加尔文学弟</a:t>
            </a:r>
            <a:endParaRPr kumimoji="1" lang="en-US" altLang="zh-CN" dirty="0"/>
          </a:p>
          <a:p>
            <a:r>
              <a:rPr kumimoji="1" lang="en-US" altLang="zh-CN" dirty="0"/>
              <a:t>《</a:t>
            </a:r>
            <a:r>
              <a:rPr kumimoji="1" lang="zh-CN" altLang="en-US" dirty="0"/>
              <a:t>属灵操练</a:t>
            </a:r>
            <a:r>
              <a:rPr kumimoji="1" lang="en-US" altLang="zh-CN" dirty="0"/>
              <a:t>》</a:t>
            </a:r>
            <a:r>
              <a:rPr kumimoji="1" lang="zh-CN" altLang="en-US" dirty="0"/>
              <a:t>。极力动用想象力。</a:t>
            </a:r>
            <a:endParaRPr kumimoji="1" lang="en-US" altLang="zh-CN" dirty="0"/>
          </a:p>
          <a:p>
            <a:r>
              <a:rPr kumimoji="1" lang="zh-CN" altLang="en-US" dirty="0"/>
              <a:t>军事化。教皇死士，特种部队。</a:t>
            </a:r>
            <a:endParaRPr kumimoji="1" lang="en-US" altLang="zh-CN" dirty="0"/>
          </a:p>
          <a:p>
            <a:r>
              <a:rPr kumimoji="1" lang="zh-CN" altLang="en-US" dirty="0"/>
              <a:t>反宗改。以消灭各国新教势力为己任。</a:t>
            </a:r>
            <a:endParaRPr kumimoji="1" lang="en-US" altLang="zh-CN" dirty="0"/>
          </a:p>
          <a:p>
            <a:r>
              <a:rPr kumimoji="1" lang="zh-CN" altLang="en-US" dirty="0"/>
              <a:t>主要思想</a:t>
            </a:r>
            <a:endParaRPr kumimoji="1" lang="en-US" altLang="zh-CN" dirty="0"/>
          </a:p>
          <a:p>
            <a:pPr lvl="1"/>
            <a:r>
              <a:rPr kumimoji="1" lang="zh-CN" altLang="en-US" dirty="0"/>
              <a:t>清贫</a:t>
            </a:r>
            <a:endParaRPr kumimoji="1" lang="en-US" altLang="zh-CN" dirty="0"/>
          </a:p>
          <a:p>
            <a:pPr lvl="1"/>
            <a:r>
              <a:rPr kumimoji="1" lang="zh-CN" altLang="en-US" dirty="0"/>
              <a:t>守贞</a:t>
            </a:r>
            <a:endParaRPr kumimoji="1" lang="en-US" altLang="zh-CN" dirty="0"/>
          </a:p>
          <a:p>
            <a:pPr lvl="1"/>
            <a:r>
              <a:rPr kumimoji="1" lang="zh-CN" altLang="en-US" dirty="0"/>
              <a:t>服从</a:t>
            </a:r>
            <a:endParaRPr kumimoji="1" lang="en-US" altLang="zh-CN" dirty="0"/>
          </a:p>
          <a:p>
            <a:r>
              <a:rPr kumimoji="1" lang="zh-CN" altLang="en-US" dirty="0"/>
              <a:t>极度重视教育。利玛窦，笛卡尔。</a:t>
            </a:r>
            <a:endParaRPr kumimoji="1" lang="en-US" altLang="zh-CN" dirty="0"/>
          </a:p>
          <a:p>
            <a:r>
              <a:rPr kumimoji="1" lang="zh-CN" altLang="en-US" dirty="0"/>
              <a:t>极度重视（海外）宣教</a:t>
            </a:r>
            <a:endParaRPr kumimoji="1" lang="en-US" altLang="zh-CN" dirty="0"/>
          </a:p>
          <a:p>
            <a:r>
              <a:rPr kumimoji="1" lang="zh-CN" altLang="en-US" dirty="0"/>
              <a:t>只要是为了维护教廷利益：为达目的，不择手段</a:t>
            </a:r>
            <a:endParaRPr kumimoji="1" lang="en-US" altLang="zh-CN" dirty="0"/>
          </a:p>
          <a:p>
            <a:r>
              <a:rPr kumimoji="1" lang="zh-CN" altLang="en-US" dirty="0"/>
              <a:t>许多耶稣会士担任异端裁判所法官</a:t>
            </a:r>
          </a:p>
        </p:txBody>
      </p:sp>
      <p:pic>
        <p:nvPicPr>
          <p:cNvPr id="4098" name="Picture 2" descr="undefined">
            <a:extLst>
              <a:ext uri="{FF2B5EF4-FFF2-40B4-BE49-F238E27FC236}">
                <a16:creationId xmlns:a16="http://schemas.microsoft.com/office/drawing/2014/main" id="{E60F9675-86D8-98F2-9855-0AD60AF88FB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91632" y="1247530"/>
            <a:ext cx="4927343" cy="56104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9276479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A05812-265B-8EA7-F8E5-FF261B23E341}"/>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D1B501CE-E6AC-39A7-95E4-6EE57773135F}"/>
              </a:ext>
            </a:extLst>
          </p:cNvPr>
          <p:cNvSpPr>
            <a:spLocks noGrp="1"/>
          </p:cNvSpPr>
          <p:nvPr>
            <p:ph type="title"/>
          </p:nvPr>
        </p:nvSpPr>
        <p:spPr/>
        <p:txBody>
          <a:bodyPr/>
          <a:lstStyle/>
          <a:p>
            <a:r>
              <a:rPr kumimoji="1" lang="zh-CN" altLang="en-US" dirty="0"/>
              <a:t>汤若望</a:t>
            </a:r>
          </a:p>
        </p:txBody>
      </p:sp>
      <p:sp>
        <p:nvSpPr>
          <p:cNvPr id="3" name="内容占位符 2">
            <a:extLst>
              <a:ext uri="{FF2B5EF4-FFF2-40B4-BE49-F238E27FC236}">
                <a16:creationId xmlns:a16="http://schemas.microsoft.com/office/drawing/2014/main" id="{293DF8D1-769B-FF12-F155-39A28FA86BA6}"/>
              </a:ext>
            </a:extLst>
          </p:cNvPr>
          <p:cNvSpPr>
            <a:spLocks noGrp="1"/>
          </p:cNvSpPr>
          <p:nvPr>
            <p:ph idx="1"/>
          </p:nvPr>
        </p:nvSpPr>
        <p:spPr>
          <a:xfrm>
            <a:off x="1103313" y="2052918"/>
            <a:ext cx="6014180" cy="4195481"/>
          </a:xfrm>
        </p:spPr>
        <p:txBody>
          <a:bodyPr>
            <a:normAutofit fontScale="92500" lnSpcReduction="10000"/>
          </a:bodyPr>
          <a:lstStyle/>
          <a:p>
            <a:r>
              <a:rPr kumimoji="1" lang="zh-CN" altLang="en-US" dirty="0"/>
              <a:t>汤若望（德语：</a:t>
            </a:r>
            <a:r>
              <a:rPr kumimoji="1" lang="en" altLang="zh-CN" dirty="0"/>
              <a:t>Johann Adam </a:t>
            </a:r>
            <a:r>
              <a:rPr kumimoji="1" lang="en" altLang="zh-CN" dirty="0" err="1"/>
              <a:t>Schall</a:t>
            </a:r>
            <a:r>
              <a:rPr kumimoji="1" lang="en" altLang="zh-CN" dirty="0"/>
              <a:t> von Bell</a:t>
            </a:r>
            <a:r>
              <a:rPr kumimoji="1" lang="zh-CN" altLang="en" dirty="0"/>
              <a:t>，</a:t>
            </a:r>
            <a:r>
              <a:rPr kumimoji="1" lang="zh-CN" altLang="en-US" dirty="0"/>
              <a:t>通常缩短为</a:t>
            </a:r>
            <a:r>
              <a:rPr kumimoji="1" lang="en" altLang="zh-CN" dirty="0"/>
              <a:t>Adam </a:t>
            </a:r>
            <a:r>
              <a:rPr kumimoji="1" lang="en" altLang="zh-CN" dirty="0" err="1"/>
              <a:t>Schall</a:t>
            </a:r>
            <a:r>
              <a:rPr kumimoji="1" lang="zh-CN" altLang="en" dirty="0"/>
              <a:t>，</a:t>
            </a:r>
            <a:r>
              <a:rPr kumimoji="1" lang="en" altLang="zh-CN" dirty="0"/>
              <a:t>1591</a:t>
            </a:r>
            <a:r>
              <a:rPr kumimoji="1" lang="zh-CN" altLang="en-US" dirty="0"/>
              <a:t>年</a:t>
            </a:r>
            <a:r>
              <a:rPr kumimoji="1" lang="en-US" altLang="zh-CN" dirty="0"/>
              <a:t>5</a:t>
            </a:r>
            <a:r>
              <a:rPr kumimoji="1" lang="zh-CN" altLang="en-US" dirty="0"/>
              <a:t>月</a:t>
            </a:r>
            <a:r>
              <a:rPr kumimoji="1" lang="en-US" altLang="zh-CN" dirty="0"/>
              <a:t>1</a:t>
            </a:r>
            <a:r>
              <a:rPr kumimoji="1" lang="zh-CN" altLang="en-US" dirty="0"/>
              <a:t>日</a:t>
            </a:r>
            <a:r>
              <a:rPr kumimoji="1" lang="en-US" altLang="zh-CN" dirty="0"/>
              <a:t>—1666</a:t>
            </a:r>
            <a:r>
              <a:rPr kumimoji="1" lang="zh-CN" altLang="en-US" dirty="0"/>
              <a:t>年</a:t>
            </a:r>
            <a:r>
              <a:rPr kumimoji="1" lang="en-US" altLang="zh-CN" dirty="0"/>
              <a:t>8</a:t>
            </a:r>
            <a:r>
              <a:rPr kumimoji="1" lang="zh-CN" altLang="en-US" dirty="0"/>
              <a:t>月</a:t>
            </a:r>
            <a:r>
              <a:rPr kumimoji="1" lang="en-US" altLang="zh-CN" dirty="0"/>
              <a:t>15</a:t>
            </a:r>
            <a:r>
              <a:rPr kumimoji="1" lang="zh-CN" altLang="en-US" dirty="0"/>
              <a:t>日），字道未，神圣罗马帝国科隆选侯国（今北威州科隆）人，罗马天主教耶稣会修士、神父、学者、传教士，明末清初时来华传教</a:t>
            </a:r>
            <a:r>
              <a:rPr kumimoji="1" lang="en-US" altLang="zh-CN" dirty="0"/>
              <a:t>47</a:t>
            </a:r>
            <a:r>
              <a:rPr kumimoji="1" lang="zh-CN" altLang="en-US" dirty="0"/>
              <a:t>年，官至一品（补子上为仙鹤），一生没有再回到欧洲家乡。为纪念他，北京市和科隆成为友好城市。</a:t>
            </a:r>
            <a:endParaRPr kumimoji="1" lang="en-US" altLang="zh-CN" dirty="0"/>
          </a:p>
          <a:p>
            <a:r>
              <a:rPr kumimoji="1" lang="zh-CN" altLang="en-US" dirty="0"/>
              <a:t>造炮</a:t>
            </a:r>
            <a:endParaRPr kumimoji="1" lang="en-US" altLang="zh-CN" dirty="0"/>
          </a:p>
          <a:p>
            <a:r>
              <a:rPr kumimoji="1" lang="zh-CN" altLang="en-US" dirty="0"/>
              <a:t>安居</a:t>
            </a:r>
            <a:endParaRPr kumimoji="1" lang="en-US" altLang="zh-CN" dirty="0"/>
          </a:p>
          <a:p>
            <a:r>
              <a:rPr kumimoji="1" lang="zh-CN" altLang="en-US" dirty="0"/>
              <a:t>赐地</a:t>
            </a:r>
            <a:endParaRPr kumimoji="1" lang="en-US" altLang="zh-CN" dirty="0"/>
          </a:p>
          <a:p>
            <a:r>
              <a:rPr kumimoji="1" lang="zh-CN" altLang="en-US" dirty="0"/>
              <a:t>玛法</a:t>
            </a:r>
            <a:endParaRPr kumimoji="1" lang="en-US" altLang="zh-CN" dirty="0"/>
          </a:p>
          <a:p>
            <a:r>
              <a:rPr kumimoji="1" lang="zh-CN" altLang="en-US" dirty="0"/>
              <a:t>朝宣</a:t>
            </a:r>
          </a:p>
        </p:txBody>
      </p:sp>
      <p:pic>
        <p:nvPicPr>
          <p:cNvPr id="16386" name="Picture 2" descr="汤若望- 维基百科，自由的百科全书">
            <a:extLst>
              <a:ext uri="{FF2B5EF4-FFF2-40B4-BE49-F238E27FC236}">
                <a16:creationId xmlns:a16="http://schemas.microsoft.com/office/drawing/2014/main" id="{26D53983-6B00-8968-BFE2-659EF1833AF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00950" y="0"/>
            <a:ext cx="459105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1261880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1EE659-5527-3DCC-6FA2-257752E82259}"/>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8ECCB49C-52CB-BC98-1A0E-C1DDAB3EC226}"/>
              </a:ext>
            </a:extLst>
          </p:cNvPr>
          <p:cNvSpPr>
            <a:spLocks noGrp="1"/>
          </p:cNvSpPr>
          <p:nvPr>
            <p:ph type="title"/>
          </p:nvPr>
        </p:nvSpPr>
        <p:spPr/>
        <p:txBody>
          <a:bodyPr/>
          <a:lstStyle/>
          <a:p>
            <a:r>
              <a:rPr kumimoji="1" lang="zh-CN" altLang="en-US" dirty="0"/>
              <a:t>历狱</a:t>
            </a:r>
          </a:p>
        </p:txBody>
      </p:sp>
      <p:sp>
        <p:nvSpPr>
          <p:cNvPr id="3" name="内容占位符 2">
            <a:extLst>
              <a:ext uri="{FF2B5EF4-FFF2-40B4-BE49-F238E27FC236}">
                <a16:creationId xmlns:a16="http://schemas.microsoft.com/office/drawing/2014/main" id="{5BC42B70-0D41-5D0D-E8FE-08CBCDE637DC}"/>
              </a:ext>
            </a:extLst>
          </p:cNvPr>
          <p:cNvSpPr>
            <a:spLocks noGrp="1"/>
          </p:cNvSpPr>
          <p:nvPr>
            <p:ph idx="1"/>
          </p:nvPr>
        </p:nvSpPr>
        <p:spPr>
          <a:xfrm>
            <a:off x="1103313" y="2052918"/>
            <a:ext cx="6014180" cy="4195481"/>
          </a:xfrm>
        </p:spPr>
        <p:txBody>
          <a:bodyPr>
            <a:normAutofit lnSpcReduction="10000"/>
          </a:bodyPr>
          <a:lstStyle/>
          <a:p>
            <a:r>
              <a:rPr kumimoji="1" lang="zh-CN" altLang="en-US" dirty="0"/>
              <a:t>鳌拜与苏克萨哈</a:t>
            </a:r>
            <a:endParaRPr kumimoji="1" lang="en-US" altLang="zh-CN" dirty="0"/>
          </a:p>
          <a:p>
            <a:r>
              <a:rPr kumimoji="1" lang="zh-CN" altLang="en-US" dirty="0"/>
              <a:t>杨光先</a:t>
            </a:r>
            <a:endParaRPr kumimoji="1" lang="en-US" altLang="zh-CN" dirty="0"/>
          </a:p>
          <a:p>
            <a:r>
              <a:rPr kumimoji="1" lang="zh-CN" altLang="en-US" dirty="0"/>
              <a:t>攻击要点：天主教不是正教，而是白莲教、闻香教一类的邪教，耶稣是叛党首领，天主教的书都是蛊惑人心的妖书，传教士惑众人教，广结人心，内外勾结，图谋不轨。</a:t>
            </a:r>
            <a:endParaRPr kumimoji="1" lang="en-US" altLang="zh-CN" dirty="0"/>
          </a:p>
          <a:p>
            <a:r>
              <a:rPr kumimoji="1" lang="zh-CN" altLang="en-US" dirty="0"/>
              <a:t>南怀仁，利类思，安文思</a:t>
            </a:r>
            <a:endParaRPr kumimoji="1" lang="en-US" altLang="zh-CN" dirty="0"/>
          </a:p>
          <a:p>
            <a:r>
              <a:rPr kumimoji="1" lang="zh-CN" altLang="en-US" dirty="0"/>
              <a:t>孝庄太皇太后</a:t>
            </a:r>
            <a:endParaRPr kumimoji="1" lang="en-US" altLang="zh-CN" dirty="0"/>
          </a:p>
          <a:p>
            <a:r>
              <a:rPr kumimoji="1" lang="zh-CN" altLang="en-US" dirty="0"/>
              <a:t>康熙亲政（康熙六年秋</a:t>
            </a:r>
            <a:r>
              <a:rPr kumimoji="1" lang="en-US" altLang="zh-CN" dirty="0"/>
              <a:t>1667</a:t>
            </a:r>
            <a:r>
              <a:rPr kumimoji="1" lang="zh-CN" altLang="en-US" dirty="0"/>
              <a:t>年</a:t>
            </a:r>
            <a:r>
              <a:rPr kumimoji="1" lang="en-US" altLang="zh-CN" dirty="0"/>
              <a:t>8</a:t>
            </a:r>
            <a:r>
              <a:rPr kumimoji="1" lang="zh-CN" altLang="en-US" dirty="0"/>
              <a:t>月</a:t>
            </a:r>
            <a:r>
              <a:rPr kumimoji="1" lang="en-US" altLang="zh-CN" dirty="0"/>
              <a:t>29</a:t>
            </a:r>
            <a:r>
              <a:rPr kumimoji="1" lang="zh-CN" altLang="en-US" dirty="0"/>
              <a:t>日），诛杀权臣</a:t>
            </a:r>
            <a:endParaRPr kumimoji="1" lang="en-US" altLang="zh-CN" dirty="0"/>
          </a:p>
          <a:p>
            <a:r>
              <a:rPr kumimoji="1" lang="zh-CN" altLang="en-US" dirty="0"/>
              <a:t>康熙八年，汤若望获平反（已死三年）</a:t>
            </a:r>
            <a:endParaRPr kumimoji="1" lang="en-US" altLang="zh-CN" dirty="0"/>
          </a:p>
          <a:p>
            <a:endParaRPr kumimoji="1" lang="zh-CN" altLang="en-US" dirty="0"/>
          </a:p>
        </p:txBody>
      </p:sp>
      <p:pic>
        <p:nvPicPr>
          <p:cNvPr id="16386" name="Picture 2" descr="汤若望- 维基百科，自由的百科全书">
            <a:extLst>
              <a:ext uri="{FF2B5EF4-FFF2-40B4-BE49-F238E27FC236}">
                <a16:creationId xmlns:a16="http://schemas.microsoft.com/office/drawing/2014/main" id="{5B64579E-193B-C572-8C27-594ED0A3BA4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00950" y="0"/>
            <a:ext cx="459105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6112110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E8FDD2-D1D2-2686-33D5-F443D5D1B0BA}"/>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658F1CF1-197A-BA6C-ACF2-D9DA9CAEBE49}"/>
              </a:ext>
            </a:extLst>
          </p:cNvPr>
          <p:cNvSpPr>
            <a:spLocks noGrp="1"/>
          </p:cNvSpPr>
          <p:nvPr>
            <p:ph type="title"/>
          </p:nvPr>
        </p:nvSpPr>
        <p:spPr/>
        <p:txBody>
          <a:bodyPr/>
          <a:lstStyle/>
          <a:p>
            <a:r>
              <a:rPr kumimoji="1" lang="zh-CN" altLang="en-US" dirty="0"/>
              <a:t>传教“复兴”</a:t>
            </a:r>
          </a:p>
        </p:txBody>
      </p:sp>
      <p:sp>
        <p:nvSpPr>
          <p:cNvPr id="3" name="内容占位符 2">
            <a:extLst>
              <a:ext uri="{FF2B5EF4-FFF2-40B4-BE49-F238E27FC236}">
                <a16:creationId xmlns:a16="http://schemas.microsoft.com/office/drawing/2014/main" id="{900286C3-06F3-5906-3A42-B8504482C1CB}"/>
              </a:ext>
            </a:extLst>
          </p:cNvPr>
          <p:cNvSpPr>
            <a:spLocks noGrp="1"/>
          </p:cNvSpPr>
          <p:nvPr>
            <p:ph idx="1"/>
          </p:nvPr>
        </p:nvSpPr>
        <p:spPr>
          <a:xfrm>
            <a:off x="300124" y="1978778"/>
            <a:ext cx="4037098" cy="4195481"/>
          </a:xfrm>
        </p:spPr>
        <p:txBody>
          <a:bodyPr>
            <a:normAutofit/>
          </a:bodyPr>
          <a:lstStyle/>
          <a:p>
            <a:r>
              <a:rPr kumimoji="1" lang="zh-CN" altLang="en-US" sz="2800" dirty="0"/>
              <a:t>崇祯、顺治宠信</a:t>
            </a:r>
            <a:endParaRPr kumimoji="1" lang="en-US" altLang="zh-CN" sz="2800" dirty="0"/>
          </a:p>
          <a:p>
            <a:r>
              <a:rPr kumimoji="1" lang="zh-CN" altLang="en-US" sz="2800" dirty="0"/>
              <a:t>继承“利玛窦规矩”</a:t>
            </a:r>
            <a:endParaRPr kumimoji="1" lang="en-US" altLang="zh-CN" sz="2800" dirty="0"/>
          </a:p>
          <a:p>
            <a:r>
              <a:rPr kumimoji="1" lang="zh-CN" altLang="en-US" sz="2800" dirty="0"/>
              <a:t>科技服务政治</a:t>
            </a:r>
            <a:endParaRPr kumimoji="1" lang="en-US" altLang="zh-CN" sz="2800" dirty="0"/>
          </a:p>
          <a:p>
            <a:r>
              <a:rPr kumimoji="1" lang="zh-CN" altLang="en-US" sz="2800" dirty="0"/>
              <a:t>地方官员讨好</a:t>
            </a:r>
            <a:endParaRPr kumimoji="1" lang="en-US" altLang="zh-CN" sz="2800" dirty="0"/>
          </a:p>
          <a:p>
            <a:r>
              <a:rPr kumimoji="1" lang="zh-CN" altLang="en-US" sz="2800" dirty="0"/>
              <a:t>对朝廷“鞠躬尽瘁死而后已”</a:t>
            </a:r>
            <a:endParaRPr kumimoji="1" lang="en-US" altLang="zh-CN" sz="2800" dirty="0"/>
          </a:p>
          <a:p>
            <a:r>
              <a:rPr kumimoji="1" lang="zh-CN" altLang="en-US" sz="2800" dirty="0"/>
              <a:t>参与尼布楚条约制定</a:t>
            </a:r>
            <a:endParaRPr kumimoji="1" lang="en-US" altLang="zh-CN" sz="2800" dirty="0"/>
          </a:p>
          <a:p>
            <a:endParaRPr kumimoji="1" lang="zh-CN" altLang="en-US" sz="2800" dirty="0"/>
          </a:p>
        </p:txBody>
      </p:sp>
      <p:pic>
        <p:nvPicPr>
          <p:cNvPr id="16386" name="Picture 2" descr="汤若望- 维基百科，自由的百科全书">
            <a:extLst>
              <a:ext uri="{FF2B5EF4-FFF2-40B4-BE49-F238E27FC236}">
                <a16:creationId xmlns:a16="http://schemas.microsoft.com/office/drawing/2014/main" id="{93A8EBF9-275A-53BB-975A-5A03E566281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00950" y="0"/>
            <a:ext cx="4591050"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文本框 4">
            <a:extLst>
              <a:ext uri="{FF2B5EF4-FFF2-40B4-BE49-F238E27FC236}">
                <a16:creationId xmlns:a16="http://schemas.microsoft.com/office/drawing/2014/main" id="{1B91C454-EDB0-EB3B-BDB8-60133D552645}"/>
              </a:ext>
            </a:extLst>
          </p:cNvPr>
          <p:cNvSpPr txBox="1"/>
          <p:nvPr/>
        </p:nvSpPr>
        <p:spPr>
          <a:xfrm>
            <a:off x="4420115" y="1377533"/>
            <a:ext cx="3351770" cy="4401205"/>
          </a:xfrm>
          <a:prstGeom prst="rect">
            <a:avLst/>
          </a:prstGeom>
          <a:noFill/>
        </p:spPr>
        <p:txBody>
          <a:bodyPr wrap="square">
            <a:spAutoFit/>
          </a:bodyPr>
          <a:lstStyle/>
          <a:p>
            <a:r>
              <a:rPr kumimoji="1" lang="zh-CN" altLang="en-US" sz="2800" dirty="0"/>
              <a:t>康熙三十二年诗：</a:t>
            </a:r>
            <a:endParaRPr kumimoji="1" lang="en-US" altLang="zh-CN" sz="2800" dirty="0"/>
          </a:p>
          <a:p>
            <a:endParaRPr kumimoji="1" lang="en-US" altLang="zh-CN" sz="2800" dirty="0"/>
          </a:p>
          <a:p>
            <a:r>
              <a:rPr kumimoji="1" lang="zh-CN" altLang="en-US" sz="2800" dirty="0"/>
              <a:t>森森万象眼轮中，</a:t>
            </a:r>
          </a:p>
          <a:p>
            <a:r>
              <a:rPr kumimoji="1" lang="zh-CN" altLang="en-US" sz="2800" dirty="0"/>
              <a:t>须识由来是化工。</a:t>
            </a:r>
          </a:p>
          <a:p>
            <a:r>
              <a:rPr kumimoji="1" lang="zh-CN" altLang="en-US" sz="2800" dirty="0"/>
              <a:t>体一何终而何始，</a:t>
            </a:r>
          </a:p>
          <a:p>
            <a:r>
              <a:rPr kumimoji="1" lang="zh-CN" altLang="en-US" sz="2800" dirty="0"/>
              <a:t>位三非寂亦非空。</a:t>
            </a:r>
          </a:p>
          <a:p>
            <a:r>
              <a:rPr kumimoji="1" lang="zh-CN" altLang="en-US" sz="2800" dirty="0"/>
              <a:t>地堂久为初人闭，</a:t>
            </a:r>
          </a:p>
          <a:p>
            <a:r>
              <a:rPr kumimoji="1" lang="zh-CN" altLang="en-US" sz="2800" dirty="0"/>
              <a:t>天路新凭圣子通。</a:t>
            </a:r>
          </a:p>
          <a:p>
            <a:r>
              <a:rPr kumimoji="1" lang="zh-CN" altLang="en-US" sz="2800" dirty="0"/>
              <a:t>除却异端无忌惮，</a:t>
            </a:r>
          </a:p>
          <a:p>
            <a:r>
              <a:rPr kumimoji="1" lang="zh-CN" altLang="en-US" sz="2800" dirty="0"/>
              <a:t>真儒若个不钦崇。</a:t>
            </a:r>
          </a:p>
        </p:txBody>
      </p:sp>
    </p:spTree>
    <p:extLst>
      <p:ext uri="{BB962C8B-B14F-4D97-AF65-F5344CB8AC3E}">
        <p14:creationId xmlns:p14="http://schemas.microsoft.com/office/powerpoint/2010/main" val="261775824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B9F5CA-B1A7-DE4B-134E-12B92436826C}"/>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B75F4CAA-D441-D111-591E-120DFB00D479}"/>
              </a:ext>
            </a:extLst>
          </p:cNvPr>
          <p:cNvSpPr>
            <a:spLocks noGrp="1"/>
          </p:cNvSpPr>
          <p:nvPr>
            <p:ph type="title"/>
          </p:nvPr>
        </p:nvSpPr>
        <p:spPr/>
        <p:txBody>
          <a:bodyPr/>
          <a:lstStyle/>
          <a:p>
            <a:r>
              <a:rPr kumimoji="1" lang="zh-CN" altLang="en-US" dirty="0"/>
              <a:t>礼仪之争</a:t>
            </a:r>
          </a:p>
        </p:txBody>
      </p:sp>
      <p:sp>
        <p:nvSpPr>
          <p:cNvPr id="3" name="内容占位符 2">
            <a:extLst>
              <a:ext uri="{FF2B5EF4-FFF2-40B4-BE49-F238E27FC236}">
                <a16:creationId xmlns:a16="http://schemas.microsoft.com/office/drawing/2014/main" id="{79EE578F-74AC-9803-9947-F2E5CF535D83}"/>
              </a:ext>
            </a:extLst>
          </p:cNvPr>
          <p:cNvSpPr>
            <a:spLocks noGrp="1"/>
          </p:cNvSpPr>
          <p:nvPr>
            <p:ph idx="1"/>
          </p:nvPr>
        </p:nvSpPr>
        <p:spPr/>
        <p:txBody>
          <a:bodyPr>
            <a:normAutofit fontScale="85000" lnSpcReduction="10000"/>
          </a:bodyPr>
          <a:lstStyle/>
          <a:p>
            <a:r>
              <a:rPr kumimoji="1" lang="zh-CN" altLang="en-US" dirty="0"/>
              <a:t>利玛窦规矩的反对者：龙华民等</a:t>
            </a:r>
            <a:endParaRPr kumimoji="1" lang="en-US" altLang="zh-CN" dirty="0"/>
          </a:p>
          <a:p>
            <a:r>
              <a:rPr kumimoji="1" lang="zh-CN" altLang="en-US" dirty="0"/>
              <a:t>嘉定会议</a:t>
            </a:r>
            <a:endParaRPr kumimoji="1" lang="en-US" altLang="zh-CN" dirty="0"/>
          </a:p>
          <a:p>
            <a:r>
              <a:rPr kumimoji="1" lang="zh-CN" altLang="en-US" dirty="0"/>
              <a:t>多明我会、方济各会、奥斯定会“嫉妒”耶稣会？</a:t>
            </a:r>
            <a:endParaRPr kumimoji="1" lang="en-US" altLang="zh-CN" dirty="0"/>
          </a:p>
          <a:p>
            <a:r>
              <a:rPr kumimoji="1" lang="zh-CN" altLang="en-US" dirty="0"/>
              <a:t>黎玉范对耶稣会的十七条指控：对造物主的称谓、祀孔、祭祖、事死如事生、祖宗牌位、守斋、妇女领洗与终傅、拜城隍、捐钱修庙、叩拜皇帝、参加教外亲友的丧礼、悬挂“敬天”匾额、放高利贷</a:t>
            </a:r>
            <a:endParaRPr kumimoji="1" lang="en-US" altLang="zh-CN" dirty="0"/>
          </a:p>
          <a:p>
            <a:r>
              <a:rPr kumimoji="1" lang="en-US" altLang="zh-CN" dirty="0"/>
              <a:t>1645</a:t>
            </a:r>
            <a:r>
              <a:rPr kumimoji="1" lang="zh-CN" altLang="en-US" dirty="0"/>
              <a:t>年禁止命令 </a:t>
            </a:r>
            <a:r>
              <a:rPr kumimoji="1" lang="en-US" altLang="zh-CN" dirty="0"/>
              <a:t>VS</a:t>
            </a:r>
            <a:r>
              <a:rPr kumimoji="1" lang="zh-CN" altLang="en-US" dirty="0"/>
              <a:t> </a:t>
            </a:r>
            <a:r>
              <a:rPr kumimoji="1" lang="en-US" altLang="zh-CN" dirty="0"/>
              <a:t>1656</a:t>
            </a:r>
            <a:r>
              <a:rPr kumimoji="1" lang="zh-CN" altLang="en-US" dirty="0"/>
              <a:t>年支持命令</a:t>
            </a:r>
            <a:endParaRPr kumimoji="1" lang="en-US" altLang="zh-CN" dirty="0"/>
          </a:p>
          <a:p>
            <a:r>
              <a:rPr kumimoji="1" lang="zh-CN" altLang="en-US" dirty="0"/>
              <a:t>耶稣会内部争议：汤若望的高官厚禄。</a:t>
            </a:r>
            <a:r>
              <a:rPr kumimoji="1" lang="en-US" altLang="zh-CN" dirty="0"/>
              <a:t>1649</a:t>
            </a:r>
            <a:r>
              <a:rPr kumimoji="1" lang="zh-CN" altLang="en-US" dirty="0"/>
              <a:t>年</a:t>
            </a:r>
            <a:r>
              <a:rPr kumimoji="1" lang="en-US" altLang="zh-CN" dirty="0"/>
              <a:t>5</a:t>
            </a:r>
            <a:r>
              <a:rPr kumimoji="1" lang="zh-CN" altLang="en-US" dirty="0"/>
              <a:t>月</a:t>
            </a:r>
            <a:r>
              <a:rPr kumimoji="1" lang="en-US" altLang="zh-CN" dirty="0"/>
              <a:t>20</a:t>
            </a:r>
            <a:r>
              <a:rPr kumimoji="1" lang="zh-CN" altLang="en-US" dirty="0"/>
              <a:t>日，龙华民、利类思、安文思、李方西联名向中国耶稣会副会长阳玛诺</a:t>
            </a:r>
            <a:r>
              <a:rPr kumimoji="1" lang="en-US" altLang="zh-CN" dirty="0"/>
              <a:t>(</a:t>
            </a:r>
            <a:r>
              <a:rPr kumimoji="1" lang="en" altLang="zh-CN" dirty="0"/>
              <a:t>Manuel Diaz)</a:t>
            </a:r>
            <a:r>
              <a:rPr kumimoji="1" lang="zh-CN" altLang="en-US" dirty="0"/>
              <a:t>写信指控汤若望十一项错误，要求开除其会籍。</a:t>
            </a:r>
            <a:r>
              <a:rPr kumimoji="1" lang="en-US" altLang="zh-CN" dirty="0"/>
              <a:t>1664</a:t>
            </a:r>
            <a:r>
              <a:rPr kumimoji="1" lang="zh-CN" altLang="en-US" dirty="0"/>
              <a:t>年历狱之后解除误会。</a:t>
            </a:r>
            <a:endParaRPr kumimoji="1" lang="en-US" altLang="zh-CN" dirty="0"/>
          </a:p>
          <a:p>
            <a:r>
              <a:rPr kumimoji="1" lang="zh-CN" altLang="en-US" dirty="0"/>
              <a:t>历狱后，各会会士被拘广州期间，</a:t>
            </a:r>
            <a:r>
              <a:rPr kumimoji="1" lang="en-US" altLang="zh-CN" dirty="0"/>
              <a:t>40</a:t>
            </a:r>
            <a:r>
              <a:rPr kumimoji="1" lang="zh-CN" altLang="en-US" dirty="0"/>
              <a:t>天时间达成</a:t>
            </a:r>
            <a:r>
              <a:rPr kumimoji="1" lang="en-US" altLang="zh-CN" dirty="0"/>
              <a:t>42</a:t>
            </a:r>
            <a:r>
              <a:rPr kumimoji="1" lang="zh-CN" altLang="en-US" dirty="0"/>
              <a:t>条决议，包括：当遵守</a:t>
            </a:r>
            <a:r>
              <a:rPr kumimoji="1" lang="en-US" altLang="zh-CN" dirty="0"/>
              <a:t>1656</a:t>
            </a:r>
            <a:r>
              <a:rPr kumimoji="1" lang="zh-CN" altLang="en-US" dirty="0"/>
              <a:t>年命令。除方济各会士栗安当和多明我会士那槐来脱</a:t>
            </a:r>
            <a:r>
              <a:rPr kumimoji="1" lang="en-US" altLang="zh-CN" dirty="0"/>
              <a:t>(</a:t>
            </a:r>
            <a:r>
              <a:rPr kumimoji="1" lang="en" altLang="zh-CN" dirty="0"/>
              <a:t>Navarrete)</a:t>
            </a:r>
            <a:r>
              <a:rPr kumimoji="1" lang="zh-CN" altLang="en-US" dirty="0"/>
              <a:t>两人外，都在决议上签了名。</a:t>
            </a:r>
            <a:endParaRPr kumimoji="1" lang="en-US" altLang="zh-CN" dirty="0"/>
          </a:p>
          <a:p>
            <a:r>
              <a:rPr kumimoji="1" lang="zh-CN" altLang="en-US" dirty="0"/>
              <a:t>那槐来脱逃回欧洲，陆续发表文章声讨耶稣会华宣政策</a:t>
            </a:r>
          </a:p>
        </p:txBody>
      </p:sp>
    </p:spTree>
    <p:extLst>
      <p:ext uri="{BB962C8B-B14F-4D97-AF65-F5344CB8AC3E}">
        <p14:creationId xmlns:p14="http://schemas.microsoft.com/office/powerpoint/2010/main" val="316702801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A9D7BA-5C3A-66E8-5BC1-A52F97E61DFF}"/>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1DACBEC0-D494-0129-1242-2BC7C7FAF02E}"/>
              </a:ext>
            </a:extLst>
          </p:cNvPr>
          <p:cNvSpPr>
            <a:spLocks noGrp="1"/>
          </p:cNvSpPr>
          <p:nvPr>
            <p:ph type="title"/>
          </p:nvPr>
        </p:nvSpPr>
        <p:spPr/>
        <p:txBody>
          <a:bodyPr/>
          <a:lstStyle/>
          <a:p>
            <a:r>
              <a:rPr kumimoji="1" lang="zh-CN" altLang="en-US" dirty="0"/>
              <a:t>礼仪之争</a:t>
            </a:r>
          </a:p>
        </p:txBody>
      </p:sp>
      <p:sp>
        <p:nvSpPr>
          <p:cNvPr id="3" name="内容占位符 2">
            <a:extLst>
              <a:ext uri="{FF2B5EF4-FFF2-40B4-BE49-F238E27FC236}">
                <a16:creationId xmlns:a16="http://schemas.microsoft.com/office/drawing/2014/main" id="{3FA8C81B-0575-A795-EBD1-B00FACB89A4D}"/>
              </a:ext>
            </a:extLst>
          </p:cNvPr>
          <p:cNvSpPr>
            <a:spLocks noGrp="1"/>
          </p:cNvSpPr>
          <p:nvPr>
            <p:ph idx="1"/>
          </p:nvPr>
        </p:nvSpPr>
        <p:spPr/>
        <p:txBody>
          <a:bodyPr/>
          <a:lstStyle/>
          <a:p>
            <a:r>
              <a:rPr kumimoji="1" lang="en-US" altLang="zh-CN" dirty="0"/>
              <a:t>1693</a:t>
            </a:r>
            <a:r>
              <a:rPr kumimoji="1" lang="zh-CN" altLang="en-US" dirty="0"/>
              <a:t>年</a:t>
            </a:r>
            <a:r>
              <a:rPr kumimoji="1" lang="en-US" altLang="zh-CN" dirty="0"/>
              <a:t>3</a:t>
            </a:r>
            <a:r>
              <a:rPr kumimoji="1" lang="zh-CN" altLang="en-US" dirty="0"/>
              <a:t>月</a:t>
            </a:r>
            <a:r>
              <a:rPr kumimoji="1" lang="en-US" altLang="zh-CN" dirty="0"/>
              <a:t>26</a:t>
            </a:r>
            <a:r>
              <a:rPr kumimoji="1" lang="zh-CN" altLang="en-US" dirty="0"/>
              <a:t>日，反对中国耶稣会传教方针的巴黎外方传教会派驻福州的主教颜珰</a:t>
            </a:r>
            <a:r>
              <a:rPr kumimoji="1" lang="en-US" altLang="zh-CN" dirty="0"/>
              <a:t>(</a:t>
            </a:r>
            <a:r>
              <a:rPr kumimoji="1" lang="en" altLang="zh-CN" dirty="0"/>
              <a:t>Charles </a:t>
            </a:r>
            <a:r>
              <a:rPr kumimoji="1" lang="en" altLang="zh-CN" dirty="0" err="1"/>
              <a:t>Maigrot</a:t>
            </a:r>
            <a:r>
              <a:rPr kumimoji="1" lang="zh-CN" altLang="en" dirty="0"/>
              <a:t>，</a:t>
            </a:r>
            <a:r>
              <a:rPr kumimoji="1" lang="zh-CN" altLang="en-US" dirty="0"/>
              <a:t>亦译满家乐</a:t>
            </a:r>
            <a:r>
              <a:rPr kumimoji="1" lang="en-US" altLang="zh-CN" dirty="0"/>
              <a:t>)</a:t>
            </a:r>
            <a:r>
              <a:rPr kumimoji="1" lang="zh-CN" altLang="en-US" dirty="0"/>
              <a:t>发表了一封牧函，命令教徒严守教廷于</a:t>
            </a:r>
            <a:r>
              <a:rPr kumimoji="1" lang="en-US" altLang="zh-CN" dirty="0"/>
              <a:t>1645</a:t>
            </a:r>
            <a:r>
              <a:rPr kumimoji="1" lang="zh-CN" altLang="en-US" dirty="0"/>
              <a:t>年发布的命令</a:t>
            </a:r>
            <a:r>
              <a:rPr kumimoji="1" lang="en-US" altLang="zh-CN" dirty="0"/>
              <a:t>:</a:t>
            </a:r>
          </a:p>
          <a:p>
            <a:r>
              <a:rPr kumimoji="1" lang="en-US" altLang="zh-CN" dirty="0"/>
              <a:t>    </a:t>
            </a:r>
            <a:r>
              <a:rPr kumimoji="1" lang="zh-CN" altLang="en-US" dirty="0"/>
              <a:t>第一、对造物主的称号一律使用“天主”，禁止使用“上帝”和“天”</a:t>
            </a:r>
            <a:r>
              <a:rPr kumimoji="1" lang="en-US" altLang="zh-CN" dirty="0"/>
              <a:t>;</a:t>
            </a:r>
          </a:p>
          <a:p>
            <a:r>
              <a:rPr kumimoji="1" lang="en-US" altLang="zh-CN" dirty="0"/>
              <a:t>    </a:t>
            </a:r>
            <a:r>
              <a:rPr kumimoji="1" lang="zh-CN" altLang="en-US" dirty="0"/>
              <a:t>第二、自牧函公布之日起，两个月之内摘除悬挂在教堂内的写有“敬天”二字的匾。</a:t>
            </a:r>
          </a:p>
          <a:p>
            <a:r>
              <a:rPr kumimoji="1" lang="zh-CN" altLang="en-US" dirty="0"/>
              <a:t>    第三、卫匡国向教廷呈报的申诉毫无根据，信徒在良心上没有责任遵守</a:t>
            </a:r>
            <a:r>
              <a:rPr kumimoji="1" lang="en-US" altLang="zh-CN" dirty="0"/>
              <a:t>1656</a:t>
            </a:r>
            <a:r>
              <a:rPr kumimoji="1" lang="zh-CN" altLang="en-US" dirty="0"/>
              <a:t>年的命令，因此禁止信徒祀孔祭祖。</a:t>
            </a:r>
          </a:p>
          <a:p>
            <a:r>
              <a:rPr kumimoji="1" lang="zh-CN" altLang="en-US" dirty="0"/>
              <a:t>    第四、禁止信徒为死人立牌位。</a:t>
            </a:r>
          </a:p>
          <a:p>
            <a:r>
              <a:rPr kumimoji="1" lang="zh-CN" altLang="en-US" dirty="0"/>
              <a:t>    第五、禁止用天主教的信理去附合中国古书里的训诫。</a:t>
            </a:r>
          </a:p>
          <a:p>
            <a:endParaRPr kumimoji="1" lang="zh-CN" altLang="en-US" dirty="0"/>
          </a:p>
        </p:txBody>
      </p:sp>
    </p:spTree>
    <p:extLst>
      <p:ext uri="{BB962C8B-B14F-4D97-AF65-F5344CB8AC3E}">
        <p14:creationId xmlns:p14="http://schemas.microsoft.com/office/powerpoint/2010/main" val="20482008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83FD5A-D801-3B29-017F-CCF9011C3808}"/>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9EA207FE-1282-0044-4679-7AC015FA2084}"/>
              </a:ext>
            </a:extLst>
          </p:cNvPr>
          <p:cNvSpPr>
            <a:spLocks noGrp="1"/>
          </p:cNvSpPr>
          <p:nvPr>
            <p:ph type="title"/>
          </p:nvPr>
        </p:nvSpPr>
        <p:spPr/>
        <p:txBody>
          <a:bodyPr/>
          <a:lstStyle/>
          <a:p>
            <a:r>
              <a:rPr kumimoji="1" lang="zh-CN" altLang="en-US" dirty="0"/>
              <a:t>礼仪之争</a:t>
            </a:r>
          </a:p>
        </p:txBody>
      </p:sp>
      <p:sp>
        <p:nvSpPr>
          <p:cNvPr id="3" name="内容占位符 2">
            <a:extLst>
              <a:ext uri="{FF2B5EF4-FFF2-40B4-BE49-F238E27FC236}">
                <a16:creationId xmlns:a16="http://schemas.microsoft.com/office/drawing/2014/main" id="{64B12999-FA85-8A38-93D7-B39FA1FAA11A}"/>
              </a:ext>
            </a:extLst>
          </p:cNvPr>
          <p:cNvSpPr>
            <a:spLocks noGrp="1"/>
          </p:cNvSpPr>
          <p:nvPr>
            <p:ph idx="1"/>
          </p:nvPr>
        </p:nvSpPr>
        <p:spPr/>
        <p:txBody>
          <a:bodyPr>
            <a:normAutofit/>
          </a:bodyPr>
          <a:lstStyle/>
          <a:p>
            <a:r>
              <a:rPr kumimoji="1" lang="zh-CN" altLang="en-US" sz="2800" dirty="0"/>
              <a:t>为了树立此牧函的权威，颜珰断然开除了两名违犯</a:t>
            </a:r>
            <a:r>
              <a:rPr kumimoji="1" lang="en-US" altLang="zh-CN" sz="2800" dirty="0"/>
              <a:t>1645</a:t>
            </a:r>
            <a:r>
              <a:rPr kumimoji="1" lang="zh-CN" altLang="en-US" sz="2800" dirty="0"/>
              <a:t>年命令的耶稣会信徒，从而激起了耶稣会广大信徒的反对。于是耶稣会派管末南尔</a:t>
            </a:r>
            <a:r>
              <a:rPr kumimoji="1" lang="en-US" altLang="zh-CN" sz="2800" dirty="0"/>
              <a:t>(</a:t>
            </a:r>
            <a:r>
              <a:rPr kumimoji="1" lang="en" altLang="zh-CN" sz="2800" dirty="0" err="1"/>
              <a:t>Guemener</a:t>
            </a:r>
            <a:r>
              <a:rPr kumimoji="1" lang="en" altLang="zh-CN" sz="2800" dirty="0"/>
              <a:t>)</a:t>
            </a:r>
            <a:r>
              <a:rPr kumimoji="1" lang="zh-CN" altLang="en-US" sz="2800" dirty="0"/>
              <a:t>与雅尔马</a:t>
            </a:r>
            <a:r>
              <a:rPr kumimoji="1" lang="en-US" altLang="zh-CN" sz="2800" dirty="0"/>
              <a:t>(</a:t>
            </a:r>
            <a:r>
              <a:rPr kumimoji="1" lang="en" altLang="zh-CN" sz="2800" dirty="0" err="1"/>
              <a:t>Charmot</a:t>
            </a:r>
            <a:r>
              <a:rPr kumimoji="1" lang="en" altLang="zh-CN" sz="2800" dirty="0"/>
              <a:t>)</a:t>
            </a:r>
            <a:r>
              <a:rPr kumimoji="1" lang="zh-CN" altLang="en-US" sz="2800" dirty="0"/>
              <a:t>去罗马上诉。教皇英诺森十二世于</a:t>
            </a:r>
            <a:r>
              <a:rPr kumimoji="1" lang="en-US" altLang="zh-CN" sz="2800" dirty="0"/>
              <a:t>1697</a:t>
            </a:r>
            <a:r>
              <a:rPr kumimoji="1" lang="zh-CN" altLang="en-US" sz="2800" dirty="0"/>
              <a:t>年将此案交宗教法庭处理。这件事在欧洲又引起了一场热烈的辩论。</a:t>
            </a:r>
            <a:r>
              <a:rPr kumimoji="1" lang="en-US" altLang="zh-CN" sz="2800" dirty="0"/>
              <a:t>1700</a:t>
            </a:r>
            <a:r>
              <a:rPr kumimoji="1" lang="zh-CN" altLang="en-US" sz="2800" dirty="0"/>
              <a:t>年巴黎大学神学系曾为此先后举行了</a:t>
            </a:r>
            <a:r>
              <a:rPr kumimoji="1" lang="en-US" altLang="zh-CN" sz="2800" dirty="0"/>
              <a:t>30</a:t>
            </a:r>
            <a:r>
              <a:rPr kumimoji="1" lang="zh-CN" altLang="en-US" sz="2800" dirty="0"/>
              <a:t>次讨论会，最后发表宣言，支持颜珰，反对耶稣会的主张。</a:t>
            </a:r>
          </a:p>
          <a:p>
            <a:endParaRPr kumimoji="1" lang="zh-CN" altLang="en-US" sz="2800" dirty="0"/>
          </a:p>
        </p:txBody>
      </p:sp>
    </p:spTree>
    <p:extLst>
      <p:ext uri="{BB962C8B-B14F-4D97-AF65-F5344CB8AC3E}">
        <p14:creationId xmlns:p14="http://schemas.microsoft.com/office/powerpoint/2010/main" val="388045697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E4EFF9-4DAE-AACF-8764-3D15A12F036D}"/>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B8EEA0DE-8ACA-91C4-5482-F878F2F18A88}"/>
              </a:ext>
            </a:extLst>
          </p:cNvPr>
          <p:cNvSpPr>
            <a:spLocks noGrp="1"/>
          </p:cNvSpPr>
          <p:nvPr>
            <p:ph type="title"/>
          </p:nvPr>
        </p:nvSpPr>
        <p:spPr/>
        <p:txBody>
          <a:bodyPr/>
          <a:lstStyle/>
          <a:p>
            <a:r>
              <a:rPr kumimoji="1" lang="zh-CN" altLang="en-US" dirty="0"/>
              <a:t>礼仪之争</a:t>
            </a:r>
          </a:p>
        </p:txBody>
      </p:sp>
      <p:sp>
        <p:nvSpPr>
          <p:cNvPr id="3" name="内容占位符 2">
            <a:extLst>
              <a:ext uri="{FF2B5EF4-FFF2-40B4-BE49-F238E27FC236}">
                <a16:creationId xmlns:a16="http://schemas.microsoft.com/office/drawing/2014/main" id="{5ED7FC8B-A44A-F229-04B9-7EBE29687370}"/>
              </a:ext>
            </a:extLst>
          </p:cNvPr>
          <p:cNvSpPr>
            <a:spLocks noGrp="1"/>
          </p:cNvSpPr>
          <p:nvPr>
            <p:ph idx="1"/>
          </p:nvPr>
        </p:nvSpPr>
        <p:spPr/>
        <p:txBody>
          <a:bodyPr>
            <a:normAutofit fontScale="92500" lnSpcReduction="10000"/>
          </a:bodyPr>
          <a:lstStyle/>
          <a:p>
            <a:r>
              <a:rPr kumimoji="1" lang="zh-CN" altLang="en-US" sz="2400" dirty="0"/>
              <a:t>在华耶稣会士们发现事态越来越严重，他们认为祀孔祭祖是中国的文化传统，对这个问题，中国权威人士最有发言权，遂于</a:t>
            </a:r>
            <a:r>
              <a:rPr kumimoji="1" lang="en-US" altLang="zh-CN" sz="2400" dirty="0"/>
              <a:t>1700</a:t>
            </a:r>
            <a:r>
              <a:rPr kumimoji="1" lang="zh-CN" altLang="en-US" sz="2400" dirty="0"/>
              <a:t>年</a:t>
            </a:r>
            <a:r>
              <a:rPr kumimoji="1" lang="en-US" altLang="zh-CN" sz="2400" dirty="0"/>
              <a:t>11</a:t>
            </a:r>
            <a:r>
              <a:rPr kumimoji="1" lang="zh-CN" altLang="en-US" sz="2400" dirty="0"/>
              <a:t>月</a:t>
            </a:r>
            <a:r>
              <a:rPr kumimoji="1" lang="en-US" altLang="zh-CN" sz="2400" dirty="0"/>
              <a:t>19</a:t>
            </a:r>
            <a:r>
              <a:rPr kumimoji="1" lang="zh-CN" altLang="en-US" sz="2400" dirty="0"/>
              <a:t>日联名上疏向康熙请教。康熙于</a:t>
            </a:r>
            <a:r>
              <a:rPr kumimoji="1" lang="en-US" altLang="zh-CN" sz="2400" dirty="0"/>
              <a:t>30</a:t>
            </a:r>
            <a:r>
              <a:rPr kumimoji="1" lang="zh-CN" altLang="en-US" sz="2400" dirty="0"/>
              <a:t>日接见他们，指出祀孔祭祖系中国传统习俗，不含宗教礼仪。他说</a:t>
            </a:r>
            <a:r>
              <a:rPr kumimoji="1" lang="en-US" altLang="zh-CN" sz="2400" dirty="0"/>
              <a:t>:</a:t>
            </a:r>
          </a:p>
          <a:p>
            <a:r>
              <a:rPr kumimoji="1" lang="en-US" altLang="zh-CN" sz="2400" dirty="0"/>
              <a:t>“</a:t>
            </a:r>
            <a:r>
              <a:rPr kumimoji="1" lang="zh-CN" altLang="en-US" sz="2400" dirty="0"/>
              <a:t>中国供神主乃是人子思念父母养育</a:t>
            </a:r>
            <a:r>
              <a:rPr kumimoji="1" lang="en-US" altLang="zh-CN" sz="2400" dirty="0"/>
              <a:t>...</a:t>
            </a:r>
            <a:r>
              <a:rPr kumimoji="1" lang="zh-CN" altLang="en-US" sz="2400" dirty="0"/>
              <a:t>圣人以五常百行之大道、君臣父子之大伦垂教万世，使人亲上事长之大道，此至圣先师之所应尊应敬也。”</a:t>
            </a:r>
            <a:endParaRPr kumimoji="1" lang="en-US" altLang="zh-CN" sz="2400" dirty="0"/>
          </a:p>
          <a:p>
            <a:r>
              <a:rPr kumimoji="1" lang="en-US" altLang="zh-CN" sz="2400" dirty="0"/>
              <a:t>12</a:t>
            </a:r>
            <a:r>
              <a:rPr kumimoji="1" lang="zh-CN" altLang="en-US" sz="2400" dirty="0"/>
              <a:t>月，法国耶稣会士李明</a:t>
            </a:r>
            <a:r>
              <a:rPr kumimoji="1" lang="en-US" altLang="zh-CN" sz="2400" dirty="0"/>
              <a:t>(</a:t>
            </a:r>
            <a:r>
              <a:rPr kumimoji="1" lang="en" altLang="zh-CN" sz="2400" dirty="0"/>
              <a:t>Louis de Comte)</a:t>
            </a:r>
            <a:r>
              <a:rPr kumimoji="1" lang="zh-CN" altLang="en-US" sz="2400" dirty="0"/>
              <a:t>将康熙的答复和</a:t>
            </a:r>
            <a:r>
              <a:rPr kumimoji="1" lang="en-US" altLang="zh-CN" sz="2400" dirty="0"/>
              <a:t>17</a:t>
            </a:r>
            <a:r>
              <a:rPr kumimoji="1" lang="zh-CN" altLang="en-US" sz="2400" dirty="0"/>
              <a:t>位在钦天监供职的传教士写的证明送呈罗马，作为对祀孔祭祖礼仪性质的正式界定。但是这种作法却更给反对者一个借口，他们反过来指责耶稣会，教会内部的分歧不请求教廷解决，反而去请求异教徒皇帝去裁定，是故意扩大事态，蔑视教廷。</a:t>
            </a:r>
          </a:p>
        </p:txBody>
      </p:sp>
    </p:spTree>
    <p:extLst>
      <p:ext uri="{BB962C8B-B14F-4D97-AF65-F5344CB8AC3E}">
        <p14:creationId xmlns:p14="http://schemas.microsoft.com/office/powerpoint/2010/main" val="299973414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6E5537-FEFE-D628-2860-474846B4C2DB}"/>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EEFD3B50-EBA9-DFBF-BA50-9C7D6366F534}"/>
              </a:ext>
            </a:extLst>
          </p:cNvPr>
          <p:cNvSpPr>
            <a:spLocks noGrp="1"/>
          </p:cNvSpPr>
          <p:nvPr>
            <p:ph type="title"/>
          </p:nvPr>
        </p:nvSpPr>
        <p:spPr/>
        <p:txBody>
          <a:bodyPr/>
          <a:lstStyle/>
          <a:p>
            <a:r>
              <a:rPr kumimoji="1" lang="zh-CN" altLang="en-US" dirty="0"/>
              <a:t>礼仪之争</a:t>
            </a:r>
          </a:p>
        </p:txBody>
      </p:sp>
      <p:sp>
        <p:nvSpPr>
          <p:cNvPr id="3" name="内容占位符 2">
            <a:extLst>
              <a:ext uri="{FF2B5EF4-FFF2-40B4-BE49-F238E27FC236}">
                <a16:creationId xmlns:a16="http://schemas.microsoft.com/office/drawing/2014/main" id="{45605DDE-D751-7A25-0E49-A0BB2A302CB1}"/>
              </a:ext>
            </a:extLst>
          </p:cNvPr>
          <p:cNvSpPr>
            <a:spLocks noGrp="1"/>
          </p:cNvSpPr>
          <p:nvPr>
            <p:ph idx="1"/>
          </p:nvPr>
        </p:nvSpPr>
        <p:spPr/>
        <p:txBody>
          <a:bodyPr/>
          <a:lstStyle/>
          <a:p>
            <a:r>
              <a:rPr kumimoji="1" lang="en-US" altLang="zh-CN" dirty="0"/>
              <a:t>1704</a:t>
            </a:r>
            <a:r>
              <a:rPr kumimoji="1" lang="zh-CN" altLang="en-US" dirty="0"/>
              <a:t>年，教皇克雷芒十一世发布关于中国礼仪的禁令后， 为贯彻这条禁令，决定派铎罗主教</a:t>
            </a:r>
            <a:r>
              <a:rPr kumimoji="1" lang="en-US" altLang="zh-CN" dirty="0"/>
              <a:t>(</a:t>
            </a:r>
            <a:r>
              <a:rPr kumimoji="1" lang="en" altLang="zh-CN" dirty="0"/>
              <a:t>Charles Thomas Maillard de-</a:t>
            </a:r>
            <a:r>
              <a:rPr kumimoji="1" lang="en" altLang="zh-CN" dirty="0" err="1"/>
              <a:t>Tournon</a:t>
            </a:r>
            <a:r>
              <a:rPr kumimoji="1" lang="en" altLang="zh-CN" dirty="0"/>
              <a:t>)</a:t>
            </a:r>
            <a:r>
              <a:rPr kumimoji="1" lang="zh-CN" altLang="en-US" dirty="0"/>
              <a:t>为特使访问中国，希望中国当局能理解教廷的法令。 同年</a:t>
            </a:r>
            <a:r>
              <a:rPr kumimoji="1" lang="en-US" altLang="zh-CN" dirty="0"/>
              <a:t>7</a:t>
            </a:r>
            <a:r>
              <a:rPr kumimoji="1" lang="zh-CN" altLang="en-US" dirty="0"/>
              <a:t>月</a:t>
            </a:r>
            <a:r>
              <a:rPr kumimoji="1" lang="en-US" altLang="zh-CN" dirty="0"/>
              <a:t>20</a:t>
            </a:r>
            <a:r>
              <a:rPr kumimoji="1" lang="zh-CN" altLang="en-US" dirty="0"/>
              <a:t>日，康熙批准铎罗入京。</a:t>
            </a:r>
            <a:r>
              <a:rPr kumimoji="1" lang="en-US" altLang="zh-CN" dirty="0"/>
              <a:t>12</a:t>
            </a:r>
            <a:r>
              <a:rPr kumimoji="1" lang="zh-CN" altLang="en-US" dirty="0"/>
              <a:t>月</a:t>
            </a:r>
            <a:r>
              <a:rPr kumimoji="1" lang="en-US" altLang="zh-CN" dirty="0"/>
              <a:t>3</a:t>
            </a:r>
            <a:r>
              <a:rPr kumimoji="1" lang="zh-CN" altLang="en-US" dirty="0"/>
              <a:t>日，铎罗在热河行宫觐见康熙，申明自己作为教皇特使来华的目的是代表教皇向中国皇帝致敬并对皇帝善待教士表示谢意。康熙对铎罗以礼相待，向他解释了祀孔祭祖的意义。铎罗谨慎地向康熙提出了关于统管中国传教事务的主教人选问题，康熙明确回答：在中国统管传教事务的人必须是一个久居中国、熟知中国各方面情况的人。这个简明的回答表明了康熙对那些不了解中国国情而对中国礼仪妄加评论的人感到不快。</a:t>
            </a:r>
          </a:p>
          <a:p>
            <a:endParaRPr kumimoji="1" lang="zh-CN" altLang="en-US" dirty="0"/>
          </a:p>
        </p:txBody>
      </p:sp>
    </p:spTree>
    <p:extLst>
      <p:ext uri="{BB962C8B-B14F-4D97-AF65-F5344CB8AC3E}">
        <p14:creationId xmlns:p14="http://schemas.microsoft.com/office/powerpoint/2010/main" val="68936255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C2E73A-0B81-F969-580C-499EAC6AF612}"/>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18D4647B-6261-7E16-FAFE-7460CE91973E}"/>
              </a:ext>
            </a:extLst>
          </p:cNvPr>
          <p:cNvSpPr>
            <a:spLocks noGrp="1"/>
          </p:cNvSpPr>
          <p:nvPr>
            <p:ph type="title"/>
          </p:nvPr>
        </p:nvSpPr>
        <p:spPr/>
        <p:txBody>
          <a:bodyPr/>
          <a:lstStyle/>
          <a:p>
            <a:r>
              <a:rPr kumimoji="1" lang="zh-CN" altLang="en-US" dirty="0"/>
              <a:t>礼仪之争</a:t>
            </a:r>
          </a:p>
        </p:txBody>
      </p:sp>
      <p:sp>
        <p:nvSpPr>
          <p:cNvPr id="3" name="内容占位符 2">
            <a:extLst>
              <a:ext uri="{FF2B5EF4-FFF2-40B4-BE49-F238E27FC236}">
                <a16:creationId xmlns:a16="http://schemas.microsoft.com/office/drawing/2014/main" id="{D06D4F9F-E195-EE7F-5E41-A0F5BC092823}"/>
              </a:ext>
            </a:extLst>
          </p:cNvPr>
          <p:cNvSpPr>
            <a:spLocks noGrp="1"/>
          </p:cNvSpPr>
          <p:nvPr>
            <p:ph idx="1"/>
          </p:nvPr>
        </p:nvSpPr>
        <p:spPr/>
        <p:txBody>
          <a:bodyPr/>
          <a:lstStyle/>
          <a:p>
            <a:r>
              <a:rPr kumimoji="1" lang="en-US" altLang="zh-CN" dirty="0"/>
              <a:t>…</a:t>
            </a:r>
            <a:r>
              <a:rPr kumimoji="1" lang="zh-CN" altLang="en-US" b="1" dirty="0">
                <a:solidFill>
                  <a:srgbClr val="FFFF00"/>
                </a:solidFill>
              </a:rPr>
              <a:t>自今而后，若不遵利玛窦的规矩，断不准在中国住，必逐回去。</a:t>
            </a:r>
            <a:r>
              <a:rPr kumimoji="1" lang="zh-CN" altLang="en-US" dirty="0"/>
              <a:t>若教化王因此不准尔等传教，尔等既是出家人，就在中国住着修道，教化王若再怪你们遵利玛窦，不依教化王的话，叫你们回西洋，朕不叫你们回去。倘教化王听了铎罗的话，说你们不遵教化王的话，得罪天主，必定叫你们回去，那时朕自然有话说，说你们在中国年久，服中国水土，就如中国人一样，必不肯打发回去。教化王若说你们有罪，必定叫你们回去，朕带信与他说：徐日昇等在中国服朕水土，出力年久，你必定叫他们回去，朕断不肯将他们活着打发回去，将西洋人等头割回去。朕如此带信去，尔教化玉万一再说尔等得罪天主，杀了吧，朕就将中国所有西洋人等都查出来，尽行将头带与西洋去。设是如此，你们的教化王也就成了个教化王了。⑧</a:t>
            </a:r>
          </a:p>
          <a:p>
            <a:endParaRPr kumimoji="1" lang="zh-CN" altLang="en-US" dirty="0"/>
          </a:p>
        </p:txBody>
      </p:sp>
    </p:spTree>
    <p:extLst>
      <p:ext uri="{BB962C8B-B14F-4D97-AF65-F5344CB8AC3E}">
        <p14:creationId xmlns:p14="http://schemas.microsoft.com/office/powerpoint/2010/main" val="103004115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D93EC5-03B9-D58C-EDBA-52D64D3DA1A4}"/>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58495A15-5614-BC12-A939-3A40D12CFB0D}"/>
              </a:ext>
            </a:extLst>
          </p:cNvPr>
          <p:cNvSpPr>
            <a:spLocks noGrp="1"/>
          </p:cNvSpPr>
          <p:nvPr>
            <p:ph type="title"/>
          </p:nvPr>
        </p:nvSpPr>
        <p:spPr/>
        <p:txBody>
          <a:bodyPr/>
          <a:lstStyle/>
          <a:p>
            <a:r>
              <a:rPr kumimoji="1" lang="zh-CN" altLang="en-US" dirty="0"/>
              <a:t>礼仪之争</a:t>
            </a:r>
          </a:p>
        </p:txBody>
      </p:sp>
      <p:sp>
        <p:nvSpPr>
          <p:cNvPr id="3" name="内容占位符 2">
            <a:extLst>
              <a:ext uri="{FF2B5EF4-FFF2-40B4-BE49-F238E27FC236}">
                <a16:creationId xmlns:a16="http://schemas.microsoft.com/office/drawing/2014/main" id="{A9B30F2C-CB53-8CD6-BE64-93F6F9A9320E}"/>
              </a:ext>
            </a:extLst>
          </p:cNvPr>
          <p:cNvSpPr>
            <a:spLocks noGrp="1"/>
          </p:cNvSpPr>
          <p:nvPr>
            <p:ph idx="1"/>
          </p:nvPr>
        </p:nvSpPr>
        <p:spPr/>
        <p:txBody>
          <a:bodyPr>
            <a:normAutofit/>
          </a:bodyPr>
          <a:lstStyle/>
          <a:p>
            <a:r>
              <a:rPr kumimoji="1" lang="en-US" altLang="zh-CN" sz="2800" dirty="0"/>
              <a:t>1706</a:t>
            </a:r>
            <a:r>
              <a:rPr kumimoji="1" lang="zh-CN" altLang="en-US" sz="2800" dirty="0"/>
              <a:t>年</a:t>
            </a:r>
            <a:r>
              <a:rPr kumimoji="1" lang="en-US" altLang="zh-CN" sz="2800" dirty="0"/>
              <a:t>6</a:t>
            </a:r>
            <a:r>
              <a:rPr kumimoji="1" lang="zh-CN" altLang="en-US" sz="2800" dirty="0"/>
              <a:t>月</a:t>
            </a:r>
            <a:r>
              <a:rPr kumimoji="1" lang="en-US" altLang="zh-CN" sz="2800" dirty="0"/>
              <a:t>29</a:t>
            </a:r>
            <a:r>
              <a:rPr kumimoji="1" lang="zh-CN" altLang="en-US" sz="2800" dirty="0"/>
              <a:t>日，康熙皇帝第二次接见铎罗，明确表示了对教廷的态度：</a:t>
            </a:r>
          </a:p>
          <a:p>
            <a:r>
              <a:rPr kumimoji="1" lang="zh-CN" altLang="en-US" sz="2800" dirty="0"/>
              <a:t>我们中国朝野上下敬拜孔子已有两千年。西洋传教士利玛窦来中国后受到皇帝的保护，忠于公务，恪守法令，遵从中国礼仪。今后反对祀孔祭祖的西洋传教士休想在中国居住。我认为中国人从古代开始敬拜的天和天主教的天主是一致的，因此，祀孔祭祖同天主教的教理并不抵触，天主教的</a:t>
            </a:r>
            <a:r>
              <a:rPr kumimoji="1" lang="en-US" altLang="zh-CN" sz="2800" dirty="0"/>
              <a:t>《</a:t>
            </a:r>
            <a:r>
              <a:rPr kumimoji="1" lang="zh-CN" altLang="en-US" sz="2800" dirty="0"/>
              <a:t>圣经</a:t>
            </a:r>
            <a:r>
              <a:rPr kumimoji="1" lang="en-US" altLang="zh-CN" sz="2800" dirty="0"/>
              <a:t>》</a:t>
            </a:r>
            <a:r>
              <a:rPr kumimoji="1" lang="zh-CN" altLang="en-US" sz="2800" dirty="0"/>
              <a:t>与中国的经书也有许多相同之处</a:t>
            </a:r>
            <a:r>
              <a:rPr kumimoji="1" lang="en-US" altLang="zh-CN" sz="2800" dirty="0"/>
              <a:t>…</a:t>
            </a:r>
          </a:p>
          <a:p>
            <a:endParaRPr kumimoji="1" lang="zh-CN" altLang="en-US" sz="2800" dirty="0"/>
          </a:p>
        </p:txBody>
      </p:sp>
    </p:spTree>
    <p:extLst>
      <p:ext uri="{BB962C8B-B14F-4D97-AF65-F5344CB8AC3E}">
        <p14:creationId xmlns:p14="http://schemas.microsoft.com/office/powerpoint/2010/main" val="11126016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C03CB7-C126-30D1-BEDA-6F5087F6B0FE}"/>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DA745589-5CBA-9CF3-E4F9-8494207DE929}"/>
              </a:ext>
            </a:extLst>
          </p:cNvPr>
          <p:cNvSpPr>
            <a:spLocks noGrp="1"/>
          </p:cNvSpPr>
          <p:nvPr>
            <p:ph type="title"/>
          </p:nvPr>
        </p:nvSpPr>
        <p:spPr/>
        <p:txBody>
          <a:bodyPr/>
          <a:lstStyle/>
          <a:p>
            <a:r>
              <a:rPr kumimoji="1" lang="zh-CN" altLang="en-US" dirty="0"/>
              <a:t>加尔文论耶稣会</a:t>
            </a:r>
          </a:p>
        </p:txBody>
      </p:sp>
      <p:sp>
        <p:nvSpPr>
          <p:cNvPr id="3" name="内容占位符 2">
            <a:extLst>
              <a:ext uri="{FF2B5EF4-FFF2-40B4-BE49-F238E27FC236}">
                <a16:creationId xmlns:a16="http://schemas.microsoft.com/office/drawing/2014/main" id="{8A65C80B-E375-A806-8E5D-3A2B7592E7B5}"/>
              </a:ext>
            </a:extLst>
          </p:cNvPr>
          <p:cNvSpPr>
            <a:spLocks noGrp="1"/>
          </p:cNvSpPr>
          <p:nvPr>
            <p:ph idx="1"/>
          </p:nvPr>
        </p:nvSpPr>
        <p:spPr/>
        <p:txBody>
          <a:bodyPr>
            <a:normAutofit/>
          </a:bodyPr>
          <a:lstStyle/>
          <a:p>
            <a:r>
              <a:rPr kumimoji="1" lang="zh-CN" altLang="en-US" sz="3200" dirty="0"/>
              <a:t>但某些人疯狂地教导，罪人当从悔改开始，也吩咐初入教的人在某些日子行补赎礼，并在这些日子结束之后，才能接受他们蒙福音的恩典。</a:t>
            </a:r>
            <a:r>
              <a:rPr kumimoji="1" lang="zh-CN" altLang="en-US" sz="3200" b="1" dirty="0">
                <a:solidFill>
                  <a:srgbClr val="FFFF00"/>
                </a:solidFill>
              </a:rPr>
              <a:t>我所指的是许多重洗派，尤其是那些以被视为高度属灵为傲的人和他们的同党</a:t>
            </a:r>
            <a:r>
              <a:rPr kumimoji="1" lang="en-US" altLang="zh-CN" sz="3200" b="1" dirty="0">
                <a:solidFill>
                  <a:srgbClr val="FFFF00"/>
                </a:solidFill>
              </a:rPr>
              <a:t>——</a:t>
            </a:r>
            <a:r>
              <a:rPr kumimoji="1" lang="zh-CN" altLang="en-US" sz="3200" b="1" dirty="0">
                <a:solidFill>
                  <a:srgbClr val="FFFF00"/>
                </a:solidFill>
              </a:rPr>
              <a:t>耶稣会士（</a:t>
            </a:r>
            <a:r>
              <a:rPr kumimoji="1" lang="en" altLang="zh-CN" sz="3200" b="1" dirty="0">
                <a:solidFill>
                  <a:srgbClr val="FFFF00"/>
                </a:solidFill>
              </a:rPr>
              <a:t>Jesuits</a:t>
            </a:r>
            <a:r>
              <a:rPr kumimoji="1" lang="zh-CN" altLang="en" sz="3200" b="1" dirty="0">
                <a:solidFill>
                  <a:srgbClr val="FFFF00"/>
                </a:solidFill>
              </a:rPr>
              <a:t>），</a:t>
            </a:r>
            <a:r>
              <a:rPr kumimoji="1" lang="zh-CN" altLang="en-US" sz="3200" b="1" dirty="0">
                <a:solidFill>
                  <a:srgbClr val="FFFF00"/>
                </a:solidFill>
              </a:rPr>
              <a:t>还有与之同类的渣滓。</a:t>
            </a:r>
            <a:r>
              <a:rPr kumimoji="1" lang="zh-CN" altLang="en-US" sz="3200" dirty="0"/>
              <a:t>显然，这肤浅的教导所结的果子是，他们将基督徒一生都当进行的悔改只局限在几天之内。</a:t>
            </a:r>
          </a:p>
          <a:p>
            <a:endParaRPr kumimoji="1" lang="zh-CN" altLang="en-US" sz="3200" dirty="0"/>
          </a:p>
        </p:txBody>
      </p:sp>
    </p:spTree>
    <p:extLst>
      <p:ext uri="{BB962C8B-B14F-4D97-AF65-F5344CB8AC3E}">
        <p14:creationId xmlns:p14="http://schemas.microsoft.com/office/powerpoint/2010/main" val="132095050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B3569F-7697-FC22-6376-1BB30A158CEA}"/>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8D902904-DCB6-5DA3-2D25-1F815D043CEE}"/>
              </a:ext>
            </a:extLst>
          </p:cNvPr>
          <p:cNvSpPr>
            <a:spLocks noGrp="1"/>
          </p:cNvSpPr>
          <p:nvPr>
            <p:ph type="title"/>
          </p:nvPr>
        </p:nvSpPr>
        <p:spPr/>
        <p:txBody>
          <a:bodyPr/>
          <a:lstStyle/>
          <a:p>
            <a:r>
              <a:rPr kumimoji="1" lang="zh-CN" altLang="en-US" dirty="0"/>
              <a:t>礼仪之争</a:t>
            </a:r>
          </a:p>
        </p:txBody>
      </p:sp>
      <p:sp>
        <p:nvSpPr>
          <p:cNvPr id="3" name="内容占位符 2">
            <a:extLst>
              <a:ext uri="{FF2B5EF4-FFF2-40B4-BE49-F238E27FC236}">
                <a16:creationId xmlns:a16="http://schemas.microsoft.com/office/drawing/2014/main" id="{9D995C1D-7C6A-38B9-091C-6A831D4CA36D}"/>
              </a:ext>
            </a:extLst>
          </p:cNvPr>
          <p:cNvSpPr>
            <a:spLocks noGrp="1"/>
          </p:cNvSpPr>
          <p:nvPr>
            <p:ph idx="1"/>
          </p:nvPr>
        </p:nvSpPr>
        <p:spPr/>
        <p:txBody>
          <a:bodyPr>
            <a:normAutofit lnSpcReduction="10000"/>
          </a:bodyPr>
          <a:lstStyle/>
          <a:p>
            <a:r>
              <a:rPr kumimoji="1" lang="zh-CN" altLang="en-US" sz="2400" dirty="0"/>
              <a:t>对于康熙提到的关于祀孔祭祖、天和上帝等问题，铎罗不敢正面反对，他只请求康熙能够召见福建主教颜珰。康熙答应了这</a:t>
            </a:r>
          </a:p>
          <a:p>
            <a:r>
              <a:rPr kumimoji="1" lang="zh-CN" altLang="en-US" sz="2400" dirty="0"/>
              <a:t>一请求，并于同年</a:t>
            </a:r>
            <a:r>
              <a:rPr kumimoji="1" lang="en-US" altLang="zh-CN" sz="2400" dirty="0"/>
              <a:t>8</a:t>
            </a:r>
            <a:r>
              <a:rPr kumimoji="1" lang="zh-CN" altLang="en-US" sz="2400" dirty="0"/>
              <a:t>月初在热河行宫召见颜珰一行。颜珰虽然懂得一些福建方言，但不会说官话，所以随身带来一名翻译。康熙听说他是驻华主教，想考考他的汉语水平，就随手指着御座后面的四个字问他认识不认识。颜珰回答只认识其中的一个字。康熙当即责备说：“一个连字都不认识的人擅敢妄谈中国之道！”第二天，康熙就传谕铎罗说：“颜珰既不识字，又不善中国语言，对话须用翻译。这等人敢谈中国经书之道，正像站在门外从未进屋之人，讨论屋中之事，说话没有一点根据。”当时跟随颜珰的毕天祥曾对铎罗说：“中国的传教事业今后可能会不顺利了。”</a:t>
            </a:r>
          </a:p>
          <a:p>
            <a:endParaRPr kumimoji="1" lang="zh-CN" altLang="en-US" sz="2400" dirty="0"/>
          </a:p>
        </p:txBody>
      </p:sp>
    </p:spTree>
    <p:extLst>
      <p:ext uri="{BB962C8B-B14F-4D97-AF65-F5344CB8AC3E}">
        <p14:creationId xmlns:p14="http://schemas.microsoft.com/office/powerpoint/2010/main" val="325147839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BA57EF-FC79-B016-9B1B-10891208A8F7}"/>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988B5EE5-3700-B575-C5EF-FB0814F1A6C1}"/>
              </a:ext>
            </a:extLst>
          </p:cNvPr>
          <p:cNvSpPr>
            <a:spLocks noGrp="1"/>
          </p:cNvSpPr>
          <p:nvPr>
            <p:ph type="title"/>
          </p:nvPr>
        </p:nvSpPr>
        <p:spPr/>
        <p:txBody>
          <a:bodyPr/>
          <a:lstStyle/>
          <a:p>
            <a:r>
              <a:rPr kumimoji="1" lang="zh-CN" altLang="en-US" dirty="0"/>
              <a:t>礼仪之争</a:t>
            </a:r>
          </a:p>
        </p:txBody>
      </p:sp>
      <p:sp>
        <p:nvSpPr>
          <p:cNvPr id="3" name="内容占位符 2">
            <a:extLst>
              <a:ext uri="{FF2B5EF4-FFF2-40B4-BE49-F238E27FC236}">
                <a16:creationId xmlns:a16="http://schemas.microsoft.com/office/drawing/2014/main" id="{22FC0BC1-7DC9-1B62-61BF-15348FD11F0C}"/>
              </a:ext>
            </a:extLst>
          </p:cNvPr>
          <p:cNvSpPr>
            <a:spLocks noGrp="1"/>
          </p:cNvSpPr>
          <p:nvPr>
            <p:ph idx="1"/>
          </p:nvPr>
        </p:nvSpPr>
        <p:spPr/>
        <p:txBody>
          <a:bodyPr/>
          <a:lstStyle/>
          <a:p>
            <a:r>
              <a:rPr kumimoji="1" lang="zh-CN" altLang="en-US" dirty="0"/>
              <a:t>铎罗见谈判无望，遂请求离京。康熙照准，同时下令驱逐颜珰及浙江代牧何纳笃</a:t>
            </a:r>
            <a:r>
              <a:rPr kumimoji="1" lang="en-US" altLang="zh-CN" dirty="0"/>
              <a:t>(</a:t>
            </a:r>
            <a:r>
              <a:rPr kumimoji="1" lang="en" altLang="zh-CN" dirty="0"/>
              <a:t>Donato </a:t>
            </a:r>
            <a:r>
              <a:rPr kumimoji="1" lang="en" altLang="zh-CN" dirty="0" err="1"/>
              <a:t>Mezzafalce</a:t>
            </a:r>
            <a:r>
              <a:rPr kumimoji="1" lang="en" altLang="zh-CN" dirty="0"/>
              <a:t>)</a:t>
            </a:r>
            <a:r>
              <a:rPr kumimoji="1" lang="zh-CN" altLang="en-US" dirty="0"/>
              <a:t>等，又令将毕天祥遣发四川就地拘禁。</a:t>
            </a:r>
          </a:p>
          <a:p>
            <a:r>
              <a:rPr kumimoji="1" lang="en-US" altLang="zh-CN" dirty="0"/>
              <a:t>1707</a:t>
            </a:r>
            <a:r>
              <a:rPr kumimoji="1" lang="zh-CN" altLang="en-US" dirty="0"/>
              <a:t>年</a:t>
            </a:r>
            <a:r>
              <a:rPr kumimoji="1" lang="en-US" altLang="zh-CN" dirty="0"/>
              <a:t>2</a:t>
            </a:r>
            <a:r>
              <a:rPr kumimoji="1" lang="zh-CN" altLang="en-US" dirty="0"/>
              <a:t>月，铎罗在南京以公函的方式向在华全体传教士公布了教皇克雷芒十一世的禁令。康熙知道后，大为震怒，立即下诏：第一、教皇无权干涉中国事务；第二、将铎罗押解到澳门拘禁；第三、悉数驱逐颜珰一行及在浙江的传教士；第四、悉数拘禁在四川的传教士；</a:t>
            </a:r>
            <a:r>
              <a:rPr kumimoji="1" lang="zh-CN" altLang="en-US" b="1" dirty="0">
                <a:solidFill>
                  <a:srgbClr val="FFFF00"/>
                </a:solidFill>
              </a:rPr>
              <a:t>第五、愿在中国传教的传教士必须向内务府申请“印票”（即“永居票”），印票上面写明姓名、年龄、来华日期及永不回西洋等内容；印票只发给签名遵守利玛窦规矩的人，无印票者一律驱逐出境。</a:t>
            </a:r>
            <a:r>
              <a:rPr kumimoji="1" lang="zh-CN" altLang="en-US" dirty="0"/>
              <a:t>康熙的命令执行后，在华西洋传教士，一部分人怕触犯教规，拒领印票，被迫离开中国，</a:t>
            </a:r>
            <a:r>
              <a:rPr kumimoji="1" lang="en-US" altLang="zh-CN" dirty="0"/>
              <a:t>-</a:t>
            </a:r>
            <a:r>
              <a:rPr kumimoji="1" lang="zh-CN" altLang="en-US" dirty="0"/>
              <a:t>一部分人以在华传教事业为重，申请领取印票，并签名保证遵守利玛窦的规矩，到</a:t>
            </a:r>
            <a:r>
              <a:rPr kumimoji="1" lang="en-US" altLang="zh-CN" dirty="0"/>
              <a:t>1717</a:t>
            </a:r>
            <a:r>
              <a:rPr kumimoji="1" lang="zh-CN" altLang="en-US" dirty="0"/>
              <a:t>年，共有</a:t>
            </a:r>
            <a:r>
              <a:rPr kumimoji="1" lang="en-US" altLang="zh-CN" dirty="0"/>
              <a:t>47</a:t>
            </a:r>
            <a:r>
              <a:rPr kumimoji="1" lang="zh-CN" altLang="en-US" dirty="0"/>
              <a:t>名传教土领取了印票。与此同时，康熙派耶稣会士艾若瑟</a:t>
            </a:r>
            <a:r>
              <a:rPr kumimoji="1" lang="en-US" altLang="zh-CN" dirty="0"/>
              <a:t>(</a:t>
            </a:r>
            <a:r>
              <a:rPr kumimoji="1" lang="en" altLang="zh-CN" dirty="0"/>
              <a:t>Joseph Antoine Provana,1662~1720)</a:t>
            </a:r>
            <a:r>
              <a:rPr kumimoji="1" lang="zh-CN" altLang="en-US" dirty="0"/>
              <a:t>等人去罗马协商，</a:t>
            </a:r>
          </a:p>
          <a:p>
            <a:endParaRPr kumimoji="1" lang="zh-CN" altLang="en-US" dirty="0"/>
          </a:p>
        </p:txBody>
      </p:sp>
    </p:spTree>
    <p:extLst>
      <p:ext uri="{BB962C8B-B14F-4D97-AF65-F5344CB8AC3E}">
        <p14:creationId xmlns:p14="http://schemas.microsoft.com/office/powerpoint/2010/main" val="135585765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F09390D-632A-B86A-8CEC-AC2F793B009E}"/>
              </a:ext>
            </a:extLst>
          </p:cNvPr>
          <p:cNvSpPr>
            <a:spLocks noGrp="1"/>
          </p:cNvSpPr>
          <p:nvPr>
            <p:ph type="title"/>
          </p:nvPr>
        </p:nvSpPr>
        <p:spPr/>
        <p:txBody>
          <a:bodyPr/>
          <a:lstStyle/>
          <a:p>
            <a:r>
              <a:rPr kumimoji="1" lang="zh-CN" altLang="en-US" dirty="0"/>
              <a:t>利玛窦规矩在今日</a:t>
            </a:r>
          </a:p>
        </p:txBody>
      </p:sp>
      <p:sp>
        <p:nvSpPr>
          <p:cNvPr id="3" name="内容占位符 2">
            <a:extLst>
              <a:ext uri="{FF2B5EF4-FFF2-40B4-BE49-F238E27FC236}">
                <a16:creationId xmlns:a16="http://schemas.microsoft.com/office/drawing/2014/main" id="{D278B2D3-2E83-E980-C113-757CC2B867F3}"/>
              </a:ext>
            </a:extLst>
          </p:cNvPr>
          <p:cNvSpPr>
            <a:spLocks noGrp="1"/>
          </p:cNvSpPr>
          <p:nvPr>
            <p:ph idx="1"/>
          </p:nvPr>
        </p:nvSpPr>
        <p:spPr/>
        <p:txBody>
          <a:bodyPr/>
          <a:lstStyle/>
          <a:p>
            <a:endParaRPr kumimoji="1" lang="zh-CN" altLang="en-US"/>
          </a:p>
        </p:txBody>
      </p:sp>
      <p:pic>
        <p:nvPicPr>
          <p:cNvPr id="4" name="图片 3">
            <a:extLst>
              <a:ext uri="{FF2B5EF4-FFF2-40B4-BE49-F238E27FC236}">
                <a16:creationId xmlns:a16="http://schemas.microsoft.com/office/drawing/2014/main" id="{38C11226-87D6-2929-EBCA-E58A0D21AAB9}"/>
              </a:ext>
            </a:extLst>
          </p:cNvPr>
          <p:cNvPicPr>
            <a:picLocks noChangeAspect="1"/>
          </p:cNvPicPr>
          <p:nvPr/>
        </p:nvPicPr>
        <p:blipFill>
          <a:blip r:embed="rId2"/>
          <a:stretch>
            <a:fillRect/>
          </a:stretch>
        </p:blipFill>
        <p:spPr>
          <a:xfrm>
            <a:off x="104502" y="1625300"/>
            <a:ext cx="5342072" cy="4195481"/>
          </a:xfrm>
          <a:prstGeom prst="rect">
            <a:avLst/>
          </a:prstGeom>
        </p:spPr>
      </p:pic>
      <p:pic>
        <p:nvPicPr>
          <p:cNvPr id="6" name="图片 5">
            <a:extLst>
              <a:ext uri="{FF2B5EF4-FFF2-40B4-BE49-F238E27FC236}">
                <a16:creationId xmlns:a16="http://schemas.microsoft.com/office/drawing/2014/main" id="{5E269D47-B67E-78B6-AB03-4F7C3FE6E2AD}"/>
              </a:ext>
            </a:extLst>
          </p:cNvPr>
          <p:cNvPicPr>
            <a:picLocks noChangeAspect="1"/>
          </p:cNvPicPr>
          <p:nvPr/>
        </p:nvPicPr>
        <p:blipFill>
          <a:blip r:embed="rId3"/>
          <a:stretch>
            <a:fillRect/>
          </a:stretch>
        </p:blipFill>
        <p:spPr>
          <a:xfrm>
            <a:off x="5348472" y="0"/>
            <a:ext cx="6883029" cy="6858000"/>
          </a:xfrm>
          <a:prstGeom prst="rect">
            <a:avLst/>
          </a:prstGeom>
        </p:spPr>
      </p:pic>
    </p:spTree>
    <p:extLst>
      <p:ext uri="{BB962C8B-B14F-4D97-AF65-F5344CB8AC3E}">
        <p14:creationId xmlns:p14="http://schemas.microsoft.com/office/powerpoint/2010/main" val="28462040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DE38C2-92C8-8B53-7E04-1A6848633D4E}"/>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72628426-C021-6C04-4963-40F2199723D0}"/>
              </a:ext>
            </a:extLst>
          </p:cNvPr>
          <p:cNvSpPr>
            <a:spLocks noGrp="1"/>
          </p:cNvSpPr>
          <p:nvPr>
            <p:ph type="title"/>
          </p:nvPr>
        </p:nvSpPr>
        <p:spPr/>
        <p:txBody>
          <a:bodyPr/>
          <a:lstStyle/>
          <a:p>
            <a:r>
              <a:rPr kumimoji="1" lang="zh-CN" altLang="en-US" dirty="0"/>
              <a:t>礼仪之争</a:t>
            </a:r>
          </a:p>
        </p:txBody>
      </p:sp>
      <p:sp>
        <p:nvSpPr>
          <p:cNvPr id="3" name="内容占位符 2">
            <a:extLst>
              <a:ext uri="{FF2B5EF4-FFF2-40B4-BE49-F238E27FC236}">
                <a16:creationId xmlns:a16="http://schemas.microsoft.com/office/drawing/2014/main" id="{7D30D2EF-29E5-FA63-E574-B02C8F1DAE40}"/>
              </a:ext>
            </a:extLst>
          </p:cNvPr>
          <p:cNvSpPr>
            <a:spLocks noGrp="1"/>
          </p:cNvSpPr>
          <p:nvPr>
            <p:ph idx="1"/>
          </p:nvPr>
        </p:nvSpPr>
        <p:spPr/>
        <p:txBody>
          <a:bodyPr/>
          <a:lstStyle/>
          <a:p>
            <a:r>
              <a:rPr kumimoji="1" lang="en-US" altLang="zh-CN" dirty="0"/>
              <a:t>《</a:t>
            </a:r>
            <a:r>
              <a:rPr kumimoji="1" lang="zh-CN" altLang="en-US" dirty="0"/>
              <a:t>禁约</a:t>
            </a:r>
            <a:r>
              <a:rPr kumimoji="1" lang="en-US" altLang="zh-CN" dirty="0"/>
              <a:t>》</a:t>
            </a:r>
          </a:p>
          <a:p>
            <a:r>
              <a:rPr kumimoji="1" lang="zh-CN" altLang="en-US" dirty="0"/>
              <a:t>八项准许</a:t>
            </a:r>
            <a:endParaRPr kumimoji="1" lang="en-US" altLang="zh-CN" dirty="0"/>
          </a:p>
          <a:p>
            <a:r>
              <a:rPr kumimoji="1" lang="en-US" altLang="zh-CN" dirty="0"/>
              <a:t>《</a:t>
            </a:r>
            <a:r>
              <a:rPr kumimoji="1" lang="zh-CN" altLang="en-US" dirty="0"/>
              <a:t>嘉乐来朝日记</a:t>
            </a:r>
            <a:r>
              <a:rPr kumimoji="1" lang="en-US" altLang="zh-CN" dirty="0"/>
              <a:t>》</a:t>
            </a:r>
          </a:p>
          <a:p>
            <a:r>
              <a:rPr kumimoji="1" lang="en-US" altLang="zh-CN" dirty="0"/>
              <a:t>1742</a:t>
            </a:r>
            <a:r>
              <a:rPr kumimoji="1" lang="zh-CN" altLang="en-US" dirty="0"/>
              <a:t>年，教皇本笃十四世发布</a:t>
            </a:r>
            <a:r>
              <a:rPr kumimoji="1" lang="en-US" altLang="zh-CN" dirty="0"/>
              <a:t>《</a:t>
            </a:r>
            <a:r>
              <a:rPr kumimoji="1" lang="zh-CN" altLang="en-US" dirty="0"/>
              <a:t>自上主圣意</a:t>
            </a:r>
            <a:r>
              <a:rPr kumimoji="1" lang="en-US" altLang="zh-CN" dirty="0"/>
              <a:t>》</a:t>
            </a:r>
            <a:r>
              <a:rPr kumimoji="1" lang="zh-CN" altLang="en-US" dirty="0"/>
              <a:t>谕。对中国礼仪之争作最后裁决：废除嘉乐的“八项准许”，坚决禁止祀孔祭祖，重申</a:t>
            </a:r>
            <a:r>
              <a:rPr kumimoji="1" lang="en-US" altLang="zh-CN" dirty="0"/>
              <a:t>1715</a:t>
            </a:r>
            <a:r>
              <a:rPr kumimoji="1" lang="zh-CN" altLang="en-US" dirty="0"/>
              <a:t>年克雷芒十一世的</a:t>
            </a:r>
            <a:r>
              <a:rPr kumimoji="1" lang="en-US" altLang="zh-CN" dirty="0"/>
              <a:t>《</a:t>
            </a:r>
            <a:r>
              <a:rPr kumimoji="1" lang="zh-CN" altLang="en-US" dirty="0"/>
              <a:t>自登极之日</a:t>
            </a:r>
            <a:r>
              <a:rPr kumimoji="1" lang="en-US" altLang="zh-CN" dirty="0"/>
              <a:t>》</a:t>
            </a:r>
            <a:r>
              <a:rPr kumimoji="1" lang="zh-CN" altLang="en-US" dirty="0"/>
              <a:t>谕，凡不服从此法令者立即调回欧洲接受严惩。 </a:t>
            </a:r>
            <a:endParaRPr kumimoji="1" lang="en-US" altLang="zh-CN" dirty="0"/>
          </a:p>
          <a:p>
            <a:r>
              <a:rPr kumimoji="1" lang="zh-CN" altLang="en-US" dirty="0"/>
              <a:t>乾隆下令将中国境内反对祀孔祭祖的传教士全部逐驱出境，留下的一些传教士虽然不反对祀孔祭祖，也只能在钦天监之类的科技职务上为清廷服务，不能继续做传教工作，一度兴旺的天主教传教事业坠人了低谷。</a:t>
            </a:r>
            <a:endParaRPr kumimoji="1" lang="en-US" altLang="zh-CN" dirty="0"/>
          </a:p>
          <a:p>
            <a:endParaRPr kumimoji="1" lang="zh-CN" altLang="en-US" dirty="0"/>
          </a:p>
        </p:txBody>
      </p:sp>
    </p:spTree>
    <p:extLst>
      <p:ext uri="{BB962C8B-B14F-4D97-AF65-F5344CB8AC3E}">
        <p14:creationId xmlns:p14="http://schemas.microsoft.com/office/powerpoint/2010/main" val="420091447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1803A4-D069-A080-6DBC-43F50684916A}"/>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CEE2BC83-2788-B0DF-FD6A-2FF9EA00B9B2}"/>
              </a:ext>
            </a:extLst>
          </p:cNvPr>
          <p:cNvSpPr>
            <a:spLocks noGrp="1"/>
          </p:cNvSpPr>
          <p:nvPr>
            <p:ph type="title"/>
          </p:nvPr>
        </p:nvSpPr>
        <p:spPr/>
        <p:txBody>
          <a:bodyPr/>
          <a:lstStyle/>
          <a:p>
            <a:r>
              <a:rPr kumimoji="1" lang="zh-CN" altLang="en-US" dirty="0"/>
              <a:t>礼仪之争的结局</a:t>
            </a:r>
          </a:p>
        </p:txBody>
      </p:sp>
      <p:sp>
        <p:nvSpPr>
          <p:cNvPr id="3" name="内容占位符 2">
            <a:extLst>
              <a:ext uri="{FF2B5EF4-FFF2-40B4-BE49-F238E27FC236}">
                <a16:creationId xmlns:a16="http://schemas.microsoft.com/office/drawing/2014/main" id="{550CDAA7-D3B5-5737-567B-0E1C65D9F67B}"/>
              </a:ext>
            </a:extLst>
          </p:cNvPr>
          <p:cNvSpPr>
            <a:spLocks noGrp="1"/>
          </p:cNvSpPr>
          <p:nvPr>
            <p:ph idx="1"/>
          </p:nvPr>
        </p:nvSpPr>
        <p:spPr/>
        <p:txBody>
          <a:bodyPr/>
          <a:lstStyle/>
          <a:p>
            <a:r>
              <a:rPr kumimoji="1" lang="zh-CN" altLang="en-US" dirty="0"/>
              <a:t>过了近</a:t>
            </a:r>
            <a:r>
              <a:rPr kumimoji="1" lang="en-US" altLang="zh-CN" dirty="0"/>
              <a:t>200</a:t>
            </a:r>
            <a:r>
              <a:rPr kumimoji="1" lang="zh-CN" altLang="en-US" dirty="0"/>
              <a:t>年，教皇庇护十二世为了挽救濒临消失的中国天主教传教事业，于</a:t>
            </a:r>
            <a:r>
              <a:rPr kumimoji="1" lang="en-US" altLang="zh-CN" dirty="0"/>
              <a:t>1939</a:t>
            </a:r>
            <a:r>
              <a:rPr kumimoji="1" lang="zh-CN" altLang="en-US" dirty="0"/>
              <a:t>年</a:t>
            </a:r>
            <a:r>
              <a:rPr kumimoji="1" lang="en-US" altLang="zh-CN" dirty="0"/>
              <a:t>12</a:t>
            </a:r>
            <a:r>
              <a:rPr kumimoji="1" lang="zh-CN" altLang="en-US" dirty="0"/>
              <a:t>月</a:t>
            </a:r>
            <a:r>
              <a:rPr kumimoji="1" lang="en-US" altLang="zh-CN" dirty="0"/>
              <a:t>8</a:t>
            </a:r>
            <a:r>
              <a:rPr kumimoji="1" lang="zh-CN" altLang="en-US" dirty="0"/>
              <a:t>日要求教廷礼信部提出撤销有关禁止中国礼仪的法令的建议。</a:t>
            </a:r>
            <a:r>
              <a:rPr kumimoji="1" lang="en-US" altLang="zh-CN" dirty="0"/>
              <a:t>1942</a:t>
            </a:r>
            <a:r>
              <a:rPr kumimoji="1" lang="zh-CN" altLang="en-US" dirty="0"/>
              <a:t>年，教皇根据礼信部的提案发布了解除禁止祀孔祭祖的法令，内容包括。</a:t>
            </a:r>
          </a:p>
          <a:p>
            <a:r>
              <a:rPr kumimoji="1" lang="zh-CN" altLang="en-US" dirty="0"/>
              <a:t>①中国政府机构举行的尊孔礼仪不属宗教礼仪，而是一种尊重孔子和中国文化传统的礼仪。允许信徒在孔庙或学校里的孔子像前行礼如仪。</a:t>
            </a:r>
          </a:p>
          <a:p>
            <a:r>
              <a:rPr kumimoji="1" lang="zh-CN" altLang="en-US" dirty="0"/>
              <a:t>②允许在天主教学校里悬挂孔子像和孔子牌位，允许信徒在孔子像或牌位前躬身致敬。</a:t>
            </a:r>
          </a:p>
          <a:p>
            <a:r>
              <a:rPr kumimoji="1" lang="zh-CN" altLang="en-US" dirty="0"/>
              <a:t>③信教官员和学生按照上级命令参加公开的祀孔活动时可以遵照教律第</a:t>
            </a:r>
            <a:r>
              <a:rPr kumimoji="1" lang="en-US" altLang="zh-CN" dirty="0"/>
              <a:t>1258</a:t>
            </a:r>
            <a:r>
              <a:rPr kumimoji="1" lang="zh-CN" altLang="en-US" dirty="0"/>
              <a:t>条的规定被动参加。</a:t>
            </a:r>
          </a:p>
          <a:p>
            <a:r>
              <a:rPr kumimoji="1" lang="zh-CN" altLang="en-US" dirty="0"/>
              <a:t>④允许信徒在死者或其灵柩、牌位面前行礼如仪。</a:t>
            </a:r>
          </a:p>
          <a:p>
            <a:endParaRPr kumimoji="1" lang="zh-CN" altLang="en-US" dirty="0"/>
          </a:p>
        </p:txBody>
      </p:sp>
    </p:spTree>
    <p:extLst>
      <p:ext uri="{BB962C8B-B14F-4D97-AF65-F5344CB8AC3E}">
        <p14:creationId xmlns:p14="http://schemas.microsoft.com/office/powerpoint/2010/main" val="331793142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607D7E-ADDA-5AF6-CECF-C2659DCDAE72}"/>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9CD4FA44-062B-0311-AC4A-EC17BECDB582}"/>
              </a:ext>
            </a:extLst>
          </p:cNvPr>
          <p:cNvSpPr>
            <a:spLocks noGrp="1"/>
          </p:cNvSpPr>
          <p:nvPr>
            <p:ph type="title"/>
          </p:nvPr>
        </p:nvSpPr>
        <p:spPr/>
        <p:txBody>
          <a:bodyPr/>
          <a:lstStyle/>
          <a:p>
            <a:r>
              <a:rPr kumimoji="1" lang="zh-CN" altLang="en-US" dirty="0"/>
              <a:t>禁教</a:t>
            </a:r>
          </a:p>
        </p:txBody>
      </p:sp>
      <p:sp>
        <p:nvSpPr>
          <p:cNvPr id="3" name="内容占位符 2">
            <a:extLst>
              <a:ext uri="{FF2B5EF4-FFF2-40B4-BE49-F238E27FC236}">
                <a16:creationId xmlns:a16="http://schemas.microsoft.com/office/drawing/2014/main" id="{01F3BA0E-7ADD-A942-C54C-CDC606B162C6}"/>
              </a:ext>
            </a:extLst>
          </p:cNvPr>
          <p:cNvSpPr>
            <a:spLocks noGrp="1"/>
          </p:cNvSpPr>
          <p:nvPr>
            <p:ph idx="1"/>
          </p:nvPr>
        </p:nvSpPr>
        <p:spPr/>
        <p:txBody>
          <a:bodyPr>
            <a:normAutofit fontScale="92500" lnSpcReduction="10000"/>
          </a:bodyPr>
          <a:lstStyle/>
          <a:p>
            <a:r>
              <a:rPr kumimoji="1" lang="zh-CN" altLang="en-US" dirty="0"/>
              <a:t>康熙四十六年</a:t>
            </a:r>
            <a:r>
              <a:rPr kumimoji="1" lang="en-US" altLang="zh-CN" dirty="0"/>
              <a:t>(1707)</a:t>
            </a:r>
            <a:r>
              <a:rPr kumimoji="1" lang="zh-CN" altLang="en-US" dirty="0"/>
              <a:t>）下诏，原在中国继续传教的传教士必须声明遵守利玛窦的规矩，领取内务府的“印票”（即传教许可证</a:t>
            </a:r>
            <a:r>
              <a:rPr kumimoji="1" lang="en-US" altLang="zh-CN" dirty="0"/>
              <a:t>)</a:t>
            </a:r>
            <a:r>
              <a:rPr kumimoji="1" lang="zh-CN" altLang="en-US" dirty="0"/>
              <a:t>，否则一律驱逐出境，同时对中国天主教教堂及信徒采取限制。</a:t>
            </a:r>
            <a:endParaRPr kumimoji="1" lang="en-US" altLang="zh-CN" dirty="0"/>
          </a:p>
          <a:p>
            <a:r>
              <a:rPr kumimoji="1" lang="en-US" altLang="zh-CN" dirty="0"/>
              <a:t>1723</a:t>
            </a:r>
            <a:r>
              <a:rPr kumimoji="1" lang="zh-CN" altLang="en-US" dirty="0"/>
              <a:t>年雍正继位后，下诏严厉禁教。雍正曾向在京供职的耶稣会士解释他严厉禁教的理由：“</a:t>
            </a:r>
            <a:r>
              <a:rPr kumimoji="1" lang="en-US" altLang="zh-CN" dirty="0"/>
              <a:t>…</a:t>
            </a:r>
            <a:r>
              <a:rPr kumimoji="1" lang="zh-CN" altLang="en-US" dirty="0"/>
              <a:t>教友惟认识尔等，一旦边境有事，百姓惟尔等之命是从， 虽实在不必顾虑及此，然，苟千万战船来我海岸，则祸患大矣！”</a:t>
            </a:r>
            <a:endParaRPr kumimoji="1" lang="en-US" altLang="zh-CN" dirty="0"/>
          </a:p>
          <a:p>
            <a:r>
              <a:rPr kumimoji="1" lang="en-US" altLang="zh-CN" dirty="0"/>
              <a:t>1736</a:t>
            </a:r>
            <a:r>
              <a:rPr kumimoji="1" lang="zh-CN" altLang="en-US" dirty="0"/>
              <a:t>年，乾隆继位，继续实施禁教政策。乾隆采取了“闭关”政策，只留广州通商，商人来后不准登岸，只在船边买卖，即使获准暂住十三行，也有专人看守，传教士再潜人内地就困难多了。</a:t>
            </a:r>
            <a:endParaRPr kumimoji="1" lang="en-US" altLang="zh-CN" dirty="0"/>
          </a:p>
          <a:p>
            <a:r>
              <a:rPr kumimoji="1" lang="en-US" altLang="zh-CN" dirty="0"/>
              <a:t>1773</a:t>
            </a:r>
            <a:r>
              <a:rPr kumimoji="1" lang="zh-CN" altLang="en-US" dirty="0"/>
              <a:t>年，教皇克雷芒十四世下令全部解散耶稣会（</a:t>
            </a:r>
            <a:r>
              <a:rPr kumimoji="1" lang="en-US" altLang="zh-CN" dirty="0"/>
              <a:t>1814</a:t>
            </a:r>
            <a:r>
              <a:rPr kumimoji="1" lang="zh-CN" altLang="en-US" dirty="0"/>
              <a:t>年，教宗庇护七世又予恢复）。</a:t>
            </a:r>
            <a:r>
              <a:rPr kumimoji="1" lang="en-US" altLang="zh-CN" dirty="0"/>
              <a:t>1775</a:t>
            </a:r>
            <a:r>
              <a:rPr kumimoji="1" lang="zh-CN" altLang="en-US" dirty="0"/>
              <a:t>年，中国耶稣会被解散，使耶稣会前后</a:t>
            </a:r>
            <a:r>
              <a:rPr kumimoji="1" lang="en-US" altLang="zh-CN" dirty="0"/>
              <a:t>472</a:t>
            </a:r>
            <a:r>
              <a:rPr kumimoji="1" lang="zh-CN" altLang="en-US" dirty="0"/>
              <a:t>位传教士在华</a:t>
            </a:r>
            <a:r>
              <a:rPr kumimoji="1" lang="en-US" altLang="zh-CN" dirty="0"/>
              <a:t>190</a:t>
            </a:r>
            <a:r>
              <a:rPr kumimoji="1" lang="zh-CN" altLang="en-US" dirty="0"/>
              <a:t>多年（</a:t>
            </a:r>
            <a:r>
              <a:rPr kumimoji="1" lang="en-US" altLang="zh-CN" dirty="0"/>
              <a:t>1583~1775)</a:t>
            </a:r>
            <a:r>
              <a:rPr kumimoji="1" lang="zh-CN" altLang="en-US" dirty="0"/>
              <a:t>的传教工作遭到灭顶之灾，一部分耶稣会士被迫返回欧洲，遗留下的传教工作由遣使会接管，一部分耶稣会士则继续留在钦天监供职。</a:t>
            </a:r>
          </a:p>
          <a:p>
            <a:endParaRPr kumimoji="1" lang="zh-CN" altLang="en-US" dirty="0"/>
          </a:p>
          <a:p>
            <a:endParaRPr kumimoji="1" lang="zh-CN" altLang="en-US" dirty="0"/>
          </a:p>
        </p:txBody>
      </p:sp>
    </p:spTree>
    <p:extLst>
      <p:ext uri="{BB962C8B-B14F-4D97-AF65-F5344CB8AC3E}">
        <p14:creationId xmlns:p14="http://schemas.microsoft.com/office/powerpoint/2010/main" val="57210550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6F7443-DDD0-8079-CF63-D7259BFDEB41}"/>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59473245-E26D-A0D7-5DD4-E1FCA19055B8}"/>
              </a:ext>
            </a:extLst>
          </p:cNvPr>
          <p:cNvSpPr>
            <a:spLocks noGrp="1"/>
          </p:cNvSpPr>
          <p:nvPr>
            <p:ph type="title"/>
          </p:nvPr>
        </p:nvSpPr>
        <p:spPr/>
        <p:txBody>
          <a:bodyPr/>
          <a:lstStyle/>
          <a:p>
            <a:r>
              <a:rPr kumimoji="1" lang="zh-CN" altLang="en-US" dirty="0"/>
              <a:t>禁教</a:t>
            </a:r>
          </a:p>
        </p:txBody>
      </p:sp>
      <p:sp>
        <p:nvSpPr>
          <p:cNvPr id="3" name="内容占位符 2">
            <a:extLst>
              <a:ext uri="{FF2B5EF4-FFF2-40B4-BE49-F238E27FC236}">
                <a16:creationId xmlns:a16="http://schemas.microsoft.com/office/drawing/2014/main" id="{48EFB182-BE28-51F0-D112-2ADAE64DA411}"/>
              </a:ext>
            </a:extLst>
          </p:cNvPr>
          <p:cNvSpPr>
            <a:spLocks noGrp="1"/>
          </p:cNvSpPr>
          <p:nvPr>
            <p:ph idx="1"/>
          </p:nvPr>
        </p:nvSpPr>
        <p:spPr>
          <a:xfrm>
            <a:off x="1103312" y="2052918"/>
            <a:ext cx="10549110" cy="4195481"/>
          </a:xfrm>
        </p:spPr>
        <p:txBody>
          <a:bodyPr>
            <a:normAutofit fontScale="92500" lnSpcReduction="10000"/>
          </a:bodyPr>
          <a:lstStyle/>
          <a:p>
            <a:r>
              <a:rPr kumimoji="1" lang="zh-CN" altLang="en-US" dirty="0"/>
              <a:t>天主教士转入地下</a:t>
            </a:r>
            <a:endParaRPr kumimoji="1" lang="en-US" altLang="zh-CN" dirty="0"/>
          </a:p>
          <a:p>
            <a:r>
              <a:rPr kumimoji="1" lang="en-US" altLang="zh-CN" dirty="0"/>
              <a:t>1784</a:t>
            </a:r>
            <a:r>
              <a:rPr kumimoji="1" lang="zh-CN" altLang="en-US" dirty="0"/>
              <a:t>年大搜捕</a:t>
            </a:r>
            <a:endParaRPr kumimoji="1" lang="en-US" altLang="zh-CN" dirty="0"/>
          </a:p>
          <a:p>
            <a:r>
              <a:rPr kumimoji="1" lang="en-US" altLang="zh-CN" dirty="0"/>
              <a:t>1796</a:t>
            </a:r>
            <a:r>
              <a:rPr kumimoji="1" lang="zh-CN" altLang="en-US" dirty="0"/>
              <a:t>年，嘉庆即皇帝位，在对待天主教及外国传教士方面继续执行乾隆的政策，天主教的地下传教活动也在继续。</a:t>
            </a:r>
            <a:endParaRPr kumimoji="1" lang="en-US" altLang="zh-CN" dirty="0"/>
          </a:p>
          <a:p>
            <a:r>
              <a:rPr kumimoji="1" lang="en-US" altLang="zh-CN" dirty="0"/>
              <a:t>1805</a:t>
            </a:r>
            <a:r>
              <a:rPr kumimoji="1" lang="zh-CN" altLang="en-US" dirty="0"/>
              <a:t>年</a:t>
            </a:r>
            <a:r>
              <a:rPr kumimoji="1" lang="en-US" altLang="zh-CN" dirty="0"/>
              <a:t>5</a:t>
            </a:r>
            <a:r>
              <a:rPr kumimoji="1" lang="zh-CN" altLang="en-US" dirty="0"/>
              <a:t>月，嘉庆批准了取缔天主教章程，朝廷还对禁教不力的官员规定了如下处分：“未行查拿之州、县官降一级调用，该管官各上司罚俸</a:t>
            </a:r>
            <a:r>
              <a:rPr kumimoji="1" lang="en-US" altLang="zh-CN" dirty="0"/>
              <a:t>-…</a:t>
            </a:r>
            <a:r>
              <a:rPr kumimoji="1" lang="zh-CN" altLang="en-US" dirty="0"/>
              <a:t>年，督、抚罚俸六个月；其仅止过境并未逗留，失察之州、县官降一级留任，该管官各上司罚俸六个月，督、抚免议。如违匿不报，照讳盗例革职，该管上司均照违例分别议处，其武职旗员处分一律办理。”</a:t>
            </a:r>
            <a:endParaRPr kumimoji="1" lang="en-US" altLang="zh-CN" dirty="0"/>
          </a:p>
          <a:p>
            <a:r>
              <a:rPr kumimoji="1" lang="zh-CN" altLang="en-US" dirty="0"/>
              <a:t>此谕一下，各地方官员深恐受责，纷纷认真查办，结果发现全国各省都有潜人的传教士。驱逐传教士、惩罚教徒、教徒悔教案件时有发生。这项运动持续十年之久，使原来根基就不稳固的天主教传教事业受到致命打击，但传教活动并未完全断绝，据不完全统计，到</a:t>
            </a:r>
            <a:r>
              <a:rPr kumimoji="1" lang="en-US" altLang="zh-CN" dirty="0"/>
              <a:t>1840</a:t>
            </a:r>
            <a:r>
              <a:rPr kumimoji="1" lang="zh-CN" altLang="en-US" dirty="0"/>
              <a:t>年，全国还有潜入人活动的传教士数十名，信徒约</a:t>
            </a:r>
            <a:r>
              <a:rPr kumimoji="1" lang="en-US" altLang="zh-CN" dirty="0"/>
              <a:t>20</a:t>
            </a:r>
            <a:r>
              <a:rPr kumimoji="1" lang="zh-CN" altLang="en-US" dirty="0"/>
              <a:t>万人。</a:t>
            </a:r>
            <a:endParaRPr kumimoji="1" lang="en-US" altLang="zh-CN" dirty="0"/>
          </a:p>
          <a:p>
            <a:r>
              <a:rPr kumimoji="1" lang="zh-CN" altLang="en-US" dirty="0"/>
              <a:t>（十七代天主教徒村）</a:t>
            </a:r>
          </a:p>
          <a:p>
            <a:endParaRPr kumimoji="1" lang="zh-CN" altLang="en-US" dirty="0"/>
          </a:p>
          <a:p>
            <a:endParaRPr kumimoji="1" lang="zh-CN" altLang="en-US" dirty="0"/>
          </a:p>
          <a:p>
            <a:endParaRPr kumimoji="1" lang="zh-CN" altLang="en-US" dirty="0"/>
          </a:p>
        </p:txBody>
      </p:sp>
    </p:spTree>
    <p:extLst>
      <p:ext uri="{BB962C8B-B14F-4D97-AF65-F5344CB8AC3E}">
        <p14:creationId xmlns:p14="http://schemas.microsoft.com/office/powerpoint/2010/main" val="273912843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6DE8EA-DFFF-08E1-A302-56B5A7DFAA40}"/>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B5FB4249-E173-6DB6-71B9-FCD903844FC4}"/>
              </a:ext>
            </a:extLst>
          </p:cNvPr>
          <p:cNvSpPr>
            <a:spLocks noGrp="1"/>
          </p:cNvSpPr>
          <p:nvPr>
            <p:ph type="title"/>
          </p:nvPr>
        </p:nvSpPr>
        <p:spPr/>
        <p:txBody>
          <a:bodyPr/>
          <a:lstStyle/>
          <a:p>
            <a:r>
              <a:rPr kumimoji="1" lang="en-US" altLang="zh-CN" dirty="0"/>
              <a:t>1814</a:t>
            </a:r>
            <a:r>
              <a:rPr kumimoji="1" lang="zh-CN" altLang="en-US" dirty="0"/>
              <a:t>年后的耶稣会</a:t>
            </a:r>
          </a:p>
        </p:txBody>
      </p:sp>
      <p:sp>
        <p:nvSpPr>
          <p:cNvPr id="3" name="内容占位符 2">
            <a:extLst>
              <a:ext uri="{FF2B5EF4-FFF2-40B4-BE49-F238E27FC236}">
                <a16:creationId xmlns:a16="http://schemas.microsoft.com/office/drawing/2014/main" id="{A50B5C2D-339E-A897-86D7-CEF6F1DB0062}"/>
              </a:ext>
            </a:extLst>
          </p:cNvPr>
          <p:cNvSpPr>
            <a:spLocks noGrp="1"/>
          </p:cNvSpPr>
          <p:nvPr>
            <p:ph idx="1"/>
          </p:nvPr>
        </p:nvSpPr>
        <p:spPr/>
        <p:txBody>
          <a:bodyPr>
            <a:normAutofit fontScale="85000" lnSpcReduction="20000"/>
          </a:bodyPr>
          <a:lstStyle/>
          <a:p>
            <a:r>
              <a:rPr kumimoji="1" lang="en-US" altLang="zh-CN" dirty="0"/>
              <a:t>1814</a:t>
            </a:r>
            <a:r>
              <a:rPr kumimoji="1" lang="zh-CN" altLang="en-US" dirty="0"/>
              <a:t>年，耶稣会被教宗庇护七世重新恢复。</a:t>
            </a:r>
          </a:p>
          <a:p>
            <a:r>
              <a:rPr kumimoji="1" lang="en-US" altLang="zh-CN" dirty="0"/>
              <a:t>1842</a:t>
            </a:r>
            <a:r>
              <a:rPr kumimoji="1" lang="zh-CN" altLang="en-US" dirty="0"/>
              <a:t>年</a:t>
            </a:r>
            <a:r>
              <a:rPr kumimoji="1" lang="en-US" altLang="zh-CN" dirty="0"/>
              <a:t>7</a:t>
            </a:r>
            <a:r>
              <a:rPr kumimoji="1" lang="zh-CN" altLang="en-US" dirty="0"/>
              <a:t>月</a:t>
            </a:r>
            <a:r>
              <a:rPr kumimoji="1" lang="en-US" altLang="zh-CN" dirty="0"/>
              <a:t>11</a:t>
            </a:r>
            <a:r>
              <a:rPr kumimoji="1" lang="zh-CN" altLang="en-US" dirty="0"/>
              <a:t>日，三位法国籍耶稣会士重返中国，到达松江府辖境。</a:t>
            </a:r>
          </a:p>
          <a:p>
            <a:r>
              <a:rPr kumimoji="1" lang="en-US" altLang="zh-CN" dirty="0"/>
              <a:t>1847</a:t>
            </a:r>
            <a:r>
              <a:rPr kumimoji="1" lang="zh-CN" altLang="en-US" dirty="0"/>
              <a:t>年，耶稣会在上海徐家汇正式建立传教中心，陆续建立起数所修道院、孤儿院、天文台、土山湾印书馆、气象台、博物院、藏书楼以及男女中学等。耶稣会以徐家汇为中心，逐渐将天主教传遍江苏、安徽两省，至</a:t>
            </a:r>
            <a:r>
              <a:rPr kumimoji="1" lang="en-US" altLang="zh-CN" dirty="0"/>
              <a:t>1920</a:t>
            </a:r>
            <a:r>
              <a:rPr kumimoji="1" lang="zh-CN" altLang="en-US" dirty="0"/>
              <a:t>年左右，信徒有</a:t>
            </a:r>
            <a:r>
              <a:rPr kumimoji="1" lang="en-US" altLang="zh-CN" dirty="0"/>
              <a:t>20</a:t>
            </a:r>
            <a:r>
              <a:rPr kumimoji="1" lang="zh-CN" altLang="en-US" dirty="0"/>
              <a:t>万人。</a:t>
            </a:r>
          </a:p>
          <a:p>
            <a:r>
              <a:rPr kumimoji="1" lang="en-US" altLang="zh-CN" dirty="0"/>
              <a:t>1856</a:t>
            </a:r>
            <a:r>
              <a:rPr kumimoji="1" lang="zh-CN" altLang="en-US" dirty="0"/>
              <a:t>年，教廷委托法国香槟省耶稣会开始负责新成立的直隶东南代牧区。主教座堂最初位于威县赵家庄，不久迁移到献县张家庄，建造了华北著名的大教堂献县张庄耶稣圣心主教座堂和规模庞大的教会建筑群，是耶稣会继上海之后，形成的第二个在华传教中心。</a:t>
            </a:r>
          </a:p>
          <a:p>
            <a:r>
              <a:rPr kumimoji="1" lang="zh-CN" altLang="en-US" dirty="0"/>
              <a:t>在</a:t>
            </a:r>
            <a:r>
              <a:rPr kumimoji="1" lang="en-US" altLang="zh-CN" dirty="0"/>
              <a:t>1900</a:t>
            </a:r>
            <a:r>
              <a:rPr kumimoji="1" lang="zh-CN" altLang="en-US" dirty="0"/>
              <a:t>年的义和团事变中，直隶东南代牧区受到重创；</a:t>
            </a:r>
            <a:r>
              <a:rPr kumimoji="1" lang="en-US" altLang="zh-CN" dirty="0"/>
              <a:t>5</a:t>
            </a:r>
            <a:r>
              <a:rPr kumimoji="1" lang="zh-CN" altLang="en-US" dirty="0"/>
              <a:t>万多名教友中有</a:t>
            </a:r>
            <a:r>
              <a:rPr kumimoji="1" lang="en-US" altLang="zh-CN" dirty="0"/>
              <a:t>5000</a:t>
            </a:r>
            <a:r>
              <a:rPr kumimoji="1" lang="zh-CN" altLang="en-US" dirty="0"/>
              <a:t>多人丧生，其中有</a:t>
            </a:r>
            <a:r>
              <a:rPr kumimoji="1" lang="en-US" altLang="zh-CN" dirty="0"/>
              <a:t>3000</a:t>
            </a:r>
            <a:r>
              <a:rPr kumimoji="1" lang="zh-CN" altLang="en-US" dirty="0"/>
              <a:t>多名都是</a:t>
            </a:r>
            <a:r>
              <a:rPr kumimoji="1" lang="en-US" altLang="zh-CN" dirty="0"/>
              <a:t>7</a:t>
            </a:r>
            <a:r>
              <a:rPr kumimoji="1" lang="zh-CN" altLang="en-US" dirty="0"/>
              <a:t>月</a:t>
            </a:r>
            <a:r>
              <a:rPr kumimoji="1" lang="en-US" altLang="zh-CN" dirty="0"/>
              <a:t>20</a:t>
            </a:r>
            <a:r>
              <a:rPr kumimoji="1" lang="zh-CN" altLang="en-US" dirty="0"/>
              <a:t>日在景州朱家河同一日被杀。不过，事变后，直隶（河北）的天主教徒的增长速度愈加迅速。</a:t>
            </a:r>
          </a:p>
          <a:p>
            <a:r>
              <a:rPr kumimoji="1" lang="en-US" altLang="zh-CN" dirty="0"/>
              <a:t>1925</a:t>
            </a:r>
            <a:r>
              <a:rPr kumimoji="1" lang="zh-CN" altLang="en-US" dirty="0"/>
              <a:t>年以前，在中国的</a:t>
            </a:r>
            <a:r>
              <a:rPr kumimoji="1" lang="en-US" altLang="zh-CN" dirty="0"/>
              <a:t>2</a:t>
            </a:r>
            <a:r>
              <a:rPr kumimoji="1" lang="zh-CN" altLang="en-US" dirty="0"/>
              <a:t>所天主教大学均为耶稣会创办：即</a:t>
            </a:r>
            <a:r>
              <a:rPr kumimoji="1" lang="en-US" altLang="zh-CN" dirty="0"/>
              <a:t>1903</a:t>
            </a:r>
            <a:r>
              <a:rPr kumimoji="1" lang="zh-CN" altLang="en-US" dirty="0"/>
              <a:t>年在上海创立震旦大学，</a:t>
            </a:r>
            <a:r>
              <a:rPr kumimoji="1" lang="en-US" altLang="zh-CN" dirty="0"/>
              <a:t>1922</a:t>
            </a:r>
            <a:r>
              <a:rPr kumimoji="1" lang="zh-CN" altLang="en-US" dirty="0"/>
              <a:t>年创立天津工商学院。</a:t>
            </a:r>
            <a:r>
              <a:rPr kumimoji="1" lang="en-US" altLang="zh-CN" dirty="0"/>
              <a:t>1925</a:t>
            </a:r>
            <a:r>
              <a:rPr kumimoji="1" lang="zh-CN" altLang="en-US" dirty="0"/>
              <a:t>年以后，中国共有</a:t>
            </a:r>
            <a:r>
              <a:rPr kumimoji="1" lang="en-US" altLang="zh-CN" dirty="0"/>
              <a:t>3</a:t>
            </a:r>
            <a:r>
              <a:rPr kumimoji="1" lang="zh-CN" altLang="en-US" dirty="0"/>
              <a:t>所天主教大学（仅在北京增设一所辅仁大学，本笃会创办，不久由圣言会接办）</a:t>
            </a:r>
          </a:p>
          <a:p>
            <a:r>
              <a:rPr kumimoji="1" lang="en-US" altLang="zh-CN" dirty="0"/>
              <a:t>1950</a:t>
            </a:r>
            <a:r>
              <a:rPr kumimoji="1" lang="zh-CN" altLang="en-US" dirty="0"/>
              <a:t>年前，有</a:t>
            </a:r>
            <a:r>
              <a:rPr kumimoji="1" lang="en-US" altLang="zh-CN" dirty="0"/>
              <a:t>913</a:t>
            </a:r>
            <a:r>
              <a:rPr kumimoji="1" lang="zh-CN" altLang="en-US" dirty="0"/>
              <a:t>名耶稣会士在中国传教，占全世界（</a:t>
            </a:r>
            <a:r>
              <a:rPr kumimoji="1" lang="en-US" altLang="zh-CN" dirty="0"/>
              <a:t>4650</a:t>
            </a:r>
            <a:r>
              <a:rPr kumimoji="1" lang="zh-CN" altLang="en-US" dirty="0"/>
              <a:t>人）的</a:t>
            </a:r>
            <a:r>
              <a:rPr kumimoji="1" lang="en-US" altLang="zh-CN" dirty="0"/>
              <a:t>1</a:t>
            </a:r>
            <a:r>
              <a:rPr kumimoji="1" lang="zh-CN" altLang="en-US" dirty="0"/>
              <a:t>／</a:t>
            </a:r>
            <a:r>
              <a:rPr kumimoji="1" lang="en-US" altLang="zh-CN" dirty="0"/>
              <a:t>5</a:t>
            </a:r>
            <a:r>
              <a:rPr kumimoji="1" lang="zh-CN" altLang="en-US" dirty="0"/>
              <a:t>。他们在中国负责河北、江苏（含上海）、安徽</a:t>
            </a:r>
            <a:r>
              <a:rPr kumimoji="1" lang="en-US" altLang="zh-CN" dirty="0"/>
              <a:t>3</a:t>
            </a:r>
            <a:r>
              <a:rPr kumimoji="1" lang="zh-CN" altLang="en-US" dirty="0"/>
              <a:t>省的</a:t>
            </a:r>
            <a:r>
              <a:rPr kumimoji="1" lang="en-US" altLang="zh-CN" dirty="0"/>
              <a:t>10</a:t>
            </a:r>
            <a:r>
              <a:rPr kumimoji="1" lang="zh-CN" altLang="en-US" dirty="0"/>
              <a:t>个教区，五百多座教堂。</a:t>
            </a:r>
          </a:p>
          <a:p>
            <a:endParaRPr kumimoji="1" lang="zh-CN" altLang="en-US" dirty="0"/>
          </a:p>
        </p:txBody>
      </p:sp>
    </p:spTree>
    <p:extLst>
      <p:ext uri="{BB962C8B-B14F-4D97-AF65-F5344CB8AC3E}">
        <p14:creationId xmlns:p14="http://schemas.microsoft.com/office/powerpoint/2010/main" val="98099763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C03FF3-832E-5CE7-D53D-3A11762F27CE}"/>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A9EB21B9-7857-2ADB-737F-EB514BE71ED0}"/>
              </a:ext>
            </a:extLst>
          </p:cNvPr>
          <p:cNvSpPr>
            <a:spLocks noGrp="1"/>
          </p:cNvSpPr>
          <p:nvPr>
            <p:ph type="title"/>
          </p:nvPr>
        </p:nvSpPr>
        <p:spPr/>
        <p:txBody>
          <a:bodyPr/>
          <a:lstStyle/>
          <a:p>
            <a:r>
              <a:rPr kumimoji="1" lang="zh-CN" altLang="en-US" dirty="0"/>
              <a:t>“最后的耶稣会士”龚品梅</a:t>
            </a:r>
          </a:p>
        </p:txBody>
      </p:sp>
      <p:sp>
        <p:nvSpPr>
          <p:cNvPr id="3" name="内容占位符 2">
            <a:extLst>
              <a:ext uri="{FF2B5EF4-FFF2-40B4-BE49-F238E27FC236}">
                <a16:creationId xmlns:a16="http://schemas.microsoft.com/office/drawing/2014/main" id="{CEEDE596-8158-28F8-71C8-1ABF60093CE2}"/>
              </a:ext>
            </a:extLst>
          </p:cNvPr>
          <p:cNvSpPr>
            <a:spLocks noGrp="1"/>
          </p:cNvSpPr>
          <p:nvPr>
            <p:ph idx="1"/>
          </p:nvPr>
        </p:nvSpPr>
        <p:spPr>
          <a:xfrm>
            <a:off x="1103312" y="2052918"/>
            <a:ext cx="9770634" cy="4195481"/>
          </a:xfrm>
        </p:spPr>
        <p:txBody>
          <a:bodyPr>
            <a:normAutofit lnSpcReduction="10000"/>
          </a:bodyPr>
          <a:lstStyle/>
          <a:p>
            <a:r>
              <a:rPr kumimoji="1" lang="zh-CN" altLang="en-US" dirty="0"/>
              <a:t>龚品梅枢机（英语：</a:t>
            </a:r>
            <a:r>
              <a:rPr kumimoji="1" lang="en" altLang="zh-CN" dirty="0"/>
              <a:t>Cardinal Ignatius Kung Pin-</a:t>
            </a:r>
            <a:r>
              <a:rPr kumimoji="1" lang="en" altLang="zh-CN" dirty="0" err="1"/>
              <a:t>mei</a:t>
            </a:r>
            <a:r>
              <a:rPr kumimoji="1" lang="zh-CN" altLang="en" dirty="0"/>
              <a:t>；</a:t>
            </a:r>
            <a:r>
              <a:rPr kumimoji="1" lang="en" altLang="zh-CN" dirty="0"/>
              <a:t>1901</a:t>
            </a:r>
            <a:r>
              <a:rPr kumimoji="1" lang="zh-CN" altLang="en-US" dirty="0"/>
              <a:t>年</a:t>
            </a:r>
            <a:r>
              <a:rPr kumimoji="1" lang="en-US" altLang="zh-CN" dirty="0"/>
              <a:t>8</a:t>
            </a:r>
            <a:r>
              <a:rPr kumimoji="1" lang="zh-CN" altLang="en-US" dirty="0"/>
              <a:t>月</a:t>
            </a:r>
            <a:r>
              <a:rPr kumimoji="1" lang="en-US" altLang="zh-CN" dirty="0"/>
              <a:t>2</a:t>
            </a:r>
            <a:r>
              <a:rPr kumimoji="1" lang="zh-CN" altLang="en-US" dirty="0"/>
              <a:t>日</a:t>
            </a:r>
            <a:r>
              <a:rPr kumimoji="1" lang="en-US" altLang="zh-CN" dirty="0"/>
              <a:t>—2000</a:t>
            </a:r>
            <a:r>
              <a:rPr kumimoji="1" lang="zh-CN" altLang="en-US" dirty="0"/>
              <a:t>年</a:t>
            </a:r>
            <a:r>
              <a:rPr kumimoji="1" lang="en-US" altLang="zh-CN" dirty="0"/>
              <a:t>3</a:t>
            </a:r>
            <a:r>
              <a:rPr kumimoji="1" lang="zh-CN" altLang="en-US" dirty="0"/>
              <a:t>月</a:t>
            </a:r>
            <a:r>
              <a:rPr kumimoji="1" lang="en-US" altLang="zh-CN" dirty="0"/>
              <a:t>12</a:t>
            </a:r>
            <a:r>
              <a:rPr kumimoji="1" lang="zh-CN" altLang="en-US" dirty="0"/>
              <a:t>日），又名龚天爵，圣名依纳爵，生于中国江苏省松江府川沙抚民厅唐墓桥（今上海市浦东新区唐镇）的一个天主教家庭。他为罗马天主教会司铎级枢机并曾任上海教区主教、南京总教区和苏州教区宗座署理。</a:t>
            </a:r>
          </a:p>
          <a:p>
            <a:r>
              <a:rPr kumimoji="1" lang="zh-CN" altLang="en-US" dirty="0"/>
              <a:t>清光绪二十七年（</a:t>
            </a:r>
            <a:r>
              <a:rPr kumimoji="1" lang="en-US" altLang="zh-CN" dirty="0"/>
              <a:t>1901</a:t>
            </a:r>
            <a:r>
              <a:rPr kumimoji="1" lang="zh-CN" altLang="en-US" dirty="0"/>
              <a:t>年</a:t>
            </a:r>
            <a:r>
              <a:rPr kumimoji="1" lang="en-US" altLang="zh-CN" dirty="0"/>
              <a:t>8</a:t>
            </a:r>
            <a:r>
              <a:rPr kumimoji="1" lang="zh-CN" altLang="en-US" dirty="0"/>
              <a:t>月</a:t>
            </a:r>
            <a:r>
              <a:rPr kumimoji="1" lang="en-US" altLang="zh-CN" dirty="0"/>
              <a:t>2</a:t>
            </a:r>
            <a:r>
              <a:rPr kumimoji="1" lang="zh-CN" altLang="en-US" dirty="0"/>
              <a:t>日）出生在江苏省松江府川沙抚民厅唐墓桥的一个天主教家庭，童年时在耶稣会创办的圣依纳爵公学读书（今徐汇中学）。民国九年（</a:t>
            </a:r>
            <a:r>
              <a:rPr kumimoji="1" lang="en-US" altLang="zh-CN" dirty="0"/>
              <a:t>1920</a:t>
            </a:r>
            <a:r>
              <a:rPr kumimoji="1" lang="zh-CN" altLang="en-US" dirty="0"/>
              <a:t>年），</a:t>
            </a:r>
            <a:r>
              <a:rPr kumimoji="1" lang="en-US" altLang="zh-CN" dirty="0"/>
              <a:t>19</a:t>
            </a:r>
            <a:r>
              <a:rPr kumimoji="1" lang="zh-CN" altLang="en-US" dirty="0"/>
              <a:t>岁时进入神学院研修。</a:t>
            </a:r>
          </a:p>
          <a:p>
            <a:r>
              <a:rPr kumimoji="1" lang="zh-CN" altLang="en-US" dirty="0"/>
              <a:t>民国十九年（</a:t>
            </a:r>
            <a:r>
              <a:rPr kumimoji="1" lang="en-US" altLang="zh-CN" dirty="0"/>
              <a:t>1930</a:t>
            </a:r>
            <a:r>
              <a:rPr kumimoji="1" lang="zh-CN" altLang="en-US" dirty="0"/>
              <a:t>年</a:t>
            </a:r>
            <a:r>
              <a:rPr kumimoji="1" lang="en-US" altLang="zh-CN" dirty="0"/>
              <a:t>5</a:t>
            </a:r>
            <a:r>
              <a:rPr kumimoji="1" lang="zh-CN" altLang="en-US" dirty="0"/>
              <a:t>月</a:t>
            </a:r>
            <a:r>
              <a:rPr kumimoji="1" lang="en-US" altLang="zh-CN" dirty="0"/>
              <a:t>28</a:t>
            </a:r>
            <a:r>
              <a:rPr kumimoji="1" lang="zh-CN" altLang="en-US" dirty="0"/>
              <a:t>日），</a:t>
            </a:r>
            <a:r>
              <a:rPr kumimoji="1" lang="en-US" altLang="zh-CN" dirty="0"/>
              <a:t>29</a:t>
            </a:r>
            <a:r>
              <a:rPr kumimoji="1" lang="zh-CN" altLang="en-US" dirty="0"/>
              <a:t>岁时，晋升为一名司铎（神父），从事教育工作，先后担任任多间天主教小学、中学校长。</a:t>
            </a:r>
          </a:p>
          <a:p>
            <a:r>
              <a:rPr kumimoji="1" lang="zh-CN" altLang="en-US" dirty="0"/>
              <a:t>中国抗日战争结束后，由震旦大学附属中学主任调任上海胶州路金科中学校长。</a:t>
            </a:r>
          </a:p>
          <a:p>
            <a:r>
              <a:rPr kumimoji="1" lang="en-US" altLang="zh-CN" dirty="0"/>
              <a:t>1949</a:t>
            </a:r>
            <a:r>
              <a:rPr kumimoji="1" lang="zh-CN" altLang="en-US" dirty="0"/>
              <a:t>年</a:t>
            </a:r>
            <a:r>
              <a:rPr kumimoji="1" lang="en-US" altLang="zh-CN" dirty="0"/>
              <a:t>8</a:t>
            </a:r>
            <a:r>
              <a:rPr kumimoji="1" lang="zh-CN" altLang="en-US" dirty="0"/>
              <a:t>月</a:t>
            </a:r>
            <a:r>
              <a:rPr kumimoji="1" lang="en-US" altLang="zh-CN" dirty="0"/>
              <a:t>9</a:t>
            </a:r>
            <a:r>
              <a:rPr kumimoji="1" lang="zh-CN" altLang="en-US" dirty="0"/>
              <a:t>日，被圣座任命为苏州教区主教，</a:t>
            </a:r>
            <a:r>
              <a:rPr kumimoji="1" lang="en-US" altLang="zh-CN" dirty="0"/>
              <a:t>10</a:t>
            </a:r>
            <a:r>
              <a:rPr kumimoji="1" lang="zh-CN" altLang="en-US" dirty="0"/>
              <a:t>月</a:t>
            </a:r>
            <a:r>
              <a:rPr kumimoji="1" lang="en-US" altLang="zh-CN" dirty="0"/>
              <a:t>7</a:t>
            </a:r>
            <a:r>
              <a:rPr kumimoji="1" lang="zh-CN" altLang="en-US" dirty="0"/>
              <a:t>日接受驻华教廷公使黎培理总主教、华理柱主教的祝圣。</a:t>
            </a:r>
          </a:p>
          <a:p>
            <a:endParaRPr kumimoji="1" lang="zh-CN" altLang="en-US" dirty="0"/>
          </a:p>
        </p:txBody>
      </p:sp>
    </p:spTree>
    <p:extLst>
      <p:ext uri="{BB962C8B-B14F-4D97-AF65-F5344CB8AC3E}">
        <p14:creationId xmlns:p14="http://schemas.microsoft.com/office/powerpoint/2010/main" val="240544730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C18EC0-4192-BF86-A571-2CF8045FB4F2}"/>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B21FE7C4-B935-7EEE-9634-73B699AC0F8D}"/>
              </a:ext>
            </a:extLst>
          </p:cNvPr>
          <p:cNvSpPr>
            <a:spLocks noGrp="1"/>
          </p:cNvSpPr>
          <p:nvPr>
            <p:ph type="title"/>
          </p:nvPr>
        </p:nvSpPr>
        <p:spPr/>
        <p:txBody>
          <a:bodyPr/>
          <a:lstStyle/>
          <a:p>
            <a:r>
              <a:rPr kumimoji="1" lang="zh-CN" altLang="en-US" dirty="0"/>
              <a:t>“最后的耶稣会士”龚品梅</a:t>
            </a:r>
          </a:p>
        </p:txBody>
      </p:sp>
      <p:sp>
        <p:nvSpPr>
          <p:cNvPr id="3" name="内容占位符 2">
            <a:extLst>
              <a:ext uri="{FF2B5EF4-FFF2-40B4-BE49-F238E27FC236}">
                <a16:creationId xmlns:a16="http://schemas.microsoft.com/office/drawing/2014/main" id="{8D8809A1-4E27-8741-5E9B-9262DB5C7740}"/>
              </a:ext>
            </a:extLst>
          </p:cNvPr>
          <p:cNvSpPr>
            <a:spLocks noGrp="1"/>
          </p:cNvSpPr>
          <p:nvPr>
            <p:ph idx="1"/>
          </p:nvPr>
        </p:nvSpPr>
        <p:spPr/>
        <p:txBody>
          <a:bodyPr/>
          <a:lstStyle/>
          <a:p>
            <a:r>
              <a:rPr kumimoji="1" lang="zh-CN" altLang="en-US" dirty="0"/>
              <a:t>中华人民共和国成立后，圣座于</a:t>
            </a:r>
            <a:r>
              <a:rPr kumimoji="1" lang="en-US" altLang="zh-CN" dirty="0"/>
              <a:t>1950</a:t>
            </a:r>
            <a:r>
              <a:rPr kumimoji="1" lang="zh-CN" altLang="en-US" dirty="0"/>
              <a:t>年代与中国天主教会断绝联系，中华人民共和国政府组织了一个爱国天主教徒“群众团体”中国天主教教友爱国会（后改称中国天主教爱国会）。</a:t>
            </a:r>
          </a:p>
          <a:p>
            <a:r>
              <a:rPr kumimoji="1" lang="zh-CN" altLang="en-US" dirty="0"/>
              <a:t>但龚品梅抵制中国政府对天主教会的“改造”和“渗透”，让教徒继续接受圣座的领导，拒绝在教会内部开展“反帝爱国运动”，他组织并亲自督导了“不投降、不退让、不出卖”的中华圣母军支团，阻止圣母军成员向政府登记和退团，拒不参加各级“爱国会”组织。</a:t>
            </a:r>
          </a:p>
          <a:p>
            <a:r>
              <a:rPr kumimoji="1" lang="en-US" altLang="zh-CN" dirty="0"/>
              <a:t>TAM</a:t>
            </a:r>
            <a:r>
              <a:rPr kumimoji="1" lang="zh-CN" altLang="en-US" dirty="0"/>
              <a:t>炮击案后，全国搜捕圣母军和地下天主教</a:t>
            </a:r>
            <a:endParaRPr kumimoji="1" lang="en-US" altLang="zh-CN" dirty="0"/>
          </a:p>
          <a:p>
            <a:r>
              <a:rPr kumimoji="1" lang="en-US" altLang="zh-CN" dirty="0"/>
              <a:t>1955</a:t>
            </a:r>
            <a:r>
              <a:rPr kumimoji="1" lang="zh-CN" altLang="en-US" dirty="0"/>
              <a:t>年</a:t>
            </a:r>
            <a:r>
              <a:rPr kumimoji="1" lang="en-US" altLang="zh-CN" dirty="0"/>
              <a:t>9</a:t>
            </a:r>
            <a:r>
              <a:rPr kumimoji="1" lang="zh-CN" altLang="en-US" dirty="0"/>
              <a:t>月</a:t>
            </a:r>
            <a:r>
              <a:rPr kumimoji="1" lang="en-US" altLang="zh-CN" dirty="0"/>
              <a:t>8</a:t>
            </a:r>
            <a:r>
              <a:rPr kumimoji="1" lang="zh-CN" altLang="en-US" dirty="0"/>
              <a:t>日，龚品梅与范忠良、金鲁贤等</a:t>
            </a:r>
            <a:r>
              <a:rPr kumimoji="1" lang="en-US" altLang="zh-CN" dirty="0"/>
              <a:t>30</a:t>
            </a:r>
            <a:r>
              <a:rPr kumimoji="1" lang="zh-CN" altLang="en-US" dirty="0"/>
              <a:t>多名神父及</a:t>
            </a:r>
            <a:r>
              <a:rPr kumimoji="1" lang="en-US" altLang="zh-CN" dirty="0"/>
              <a:t>300</a:t>
            </a:r>
            <a:r>
              <a:rPr kumimoji="1" lang="zh-CN" altLang="en-US" dirty="0"/>
              <a:t>多名教徒在上海被逮捕入狱。当局称，上海市破获的以龚品梅为首的反革命集团，是帝国主义者有计划地训练和组织起来的暗藏在天主教内的特务间谍集团。</a:t>
            </a:r>
          </a:p>
          <a:p>
            <a:endParaRPr kumimoji="1" lang="zh-CN" altLang="en-US" dirty="0"/>
          </a:p>
        </p:txBody>
      </p:sp>
    </p:spTree>
    <p:extLst>
      <p:ext uri="{BB962C8B-B14F-4D97-AF65-F5344CB8AC3E}">
        <p14:creationId xmlns:p14="http://schemas.microsoft.com/office/powerpoint/2010/main" val="8828541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AAE82A-6CE9-90A4-6325-0332AD9663E8}"/>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D72656B1-AD1E-42C8-B8F8-0B878ACB478F}"/>
              </a:ext>
            </a:extLst>
          </p:cNvPr>
          <p:cNvSpPr>
            <a:spLocks noGrp="1"/>
          </p:cNvSpPr>
          <p:nvPr>
            <p:ph type="title"/>
          </p:nvPr>
        </p:nvSpPr>
        <p:spPr/>
        <p:txBody>
          <a:bodyPr/>
          <a:lstStyle/>
          <a:p>
            <a:r>
              <a:rPr kumimoji="1" lang="en-US" altLang="zh-CN" dirty="0"/>
              <a:t>《</a:t>
            </a:r>
            <a:r>
              <a:rPr kumimoji="1" lang="zh-CN" altLang="en-US" dirty="0"/>
              <a:t>中国基督教史略</a:t>
            </a:r>
            <a:r>
              <a:rPr kumimoji="1" lang="en-US" altLang="zh-CN" dirty="0"/>
              <a:t>》</a:t>
            </a:r>
            <a:endParaRPr kumimoji="1" lang="zh-CN" altLang="en-US" dirty="0"/>
          </a:p>
        </p:txBody>
      </p:sp>
      <p:sp>
        <p:nvSpPr>
          <p:cNvPr id="3" name="内容占位符 2">
            <a:extLst>
              <a:ext uri="{FF2B5EF4-FFF2-40B4-BE49-F238E27FC236}">
                <a16:creationId xmlns:a16="http://schemas.microsoft.com/office/drawing/2014/main" id="{B0B14268-8AFB-87AC-912D-304E5A214288}"/>
              </a:ext>
            </a:extLst>
          </p:cNvPr>
          <p:cNvSpPr>
            <a:spLocks noGrp="1"/>
          </p:cNvSpPr>
          <p:nvPr>
            <p:ph idx="1"/>
          </p:nvPr>
        </p:nvSpPr>
        <p:spPr/>
        <p:txBody>
          <a:bodyPr>
            <a:normAutofit fontScale="92500"/>
          </a:bodyPr>
          <a:lstStyle/>
          <a:p>
            <a:r>
              <a:rPr kumimoji="1" lang="zh-CN" altLang="en-US" sz="2400" dirty="0"/>
              <a:t>十七世纪不仅西方的科学和思想已正式步入了近代，中国历史的主要课题也同样在于完成这一由中世纪向着近代的转化，而耶稣会传教士的立场、观点和方法却从根本上不可能有助于这一历史使命的完成。耶稣会士在历史上确实以博学著称，然而他们的学识是为宗教反改革（</a:t>
            </a:r>
            <a:r>
              <a:rPr kumimoji="1" lang="en" altLang="zh-CN" sz="2400" dirty="0"/>
              <a:t>counter-</a:t>
            </a:r>
            <a:r>
              <a:rPr kumimoji="1" lang="en" altLang="zh-CN" sz="2400" dirty="0" err="1"/>
              <a:t>refomation</a:t>
            </a:r>
            <a:r>
              <a:rPr kumimoji="1" lang="zh-CN" altLang="en" sz="2400" dirty="0"/>
              <a:t>）</a:t>
            </a:r>
            <a:r>
              <a:rPr kumimoji="1" lang="zh-CN" altLang="en-US" sz="2400" dirty="0"/>
              <a:t>而服务的，是为反对近代思想与近代科学而服务的；他们虽也以逻辑思维著称，但他们的逻辑却是为中世纪神学服务的</a:t>
            </a:r>
            <a:r>
              <a:rPr kumimoji="1" lang="en-US" altLang="zh-CN" sz="2400" dirty="0"/>
              <a:t>《</a:t>
            </a:r>
            <a:r>
              <a:rPr kumimoji="1" lang="zh-CN" altLang="en-US" sz="2400" dirty="0"/>
              <a:t>名理探</a:t>
            </a:r>
            <a:r>
              <a:rPr kumimoji="1" lang="en-US" altLang="zh-CN" sz="2400" dirty="0"/>
              <a:t>》</a:t>
            </a:r>
            <a:r>
              <a:rPr kumimoji="1" lang="zh-CN" altLang="en-US" sz="2400" dirty="0"/>
              <a:t>，乃至耶稣会的决疑论（</a:t>
            </a:r>
            <a:r>
              <a:rPr kumimoji="1" lang="en" altLang="zh-CN" sz="2400" dirty="0" err="1"/>
              <a:t>Casuisty</a:t>
            </a:r>
            <a:r>
              <a:rPr kumimoji="1" lang="zh-CN" altLang="en" sz="2400" dirty="0"/>
              <a:t>），</a:t>
            </a:r>
            <a:r>
              <a:rPr kumimoji="1" lang="zh-CN" altLang="en-US" sz="2400" dirty="0"/>
              <a:t>是与近代培根、笛笛卡儿的方法论乃至王港（</a:t>
            </a:r>
            <a:r>
              <a:rPr kumimoji="1" lang="en" altLang="zh-CN" sz="2400" dirty="0"/>
              <a:t>Port </a:t>
            </a:r>
            <a:r>
              <a:rPr kumimoji="1" lang="en" altLang="zh-CN" sz="2400" dirty="0" err="1"/>
              <a:t>Rcyal</a:t>
            </a:r>
            <a:r>
              <a:rPr kumimoji="1" lang="zh-CN" altLang="en" sz="2400" dirty="0"/>
              <a:t>）</a:t>
            </a:r>
            <a:r>
              <a:rPr kumimoji="1" lang="zh-CN" altLang="en-US" sz="2400" dirty="0"/>
              <a:t>的近代逻辑学唱反调的。他们是宗教反改革的先锋，他们的作用既表现在学术方面，又表现在实际活动方面，他们的足迹既深入欧洲各国的宫廷，又远及海外的拉丁美洲和远东。他们那种活动本领的过人之处固然是无容置疑的，但他们那种违反时代潮流的顽固性，也是同样无容置疑的。</a:t>
            </a:r>
          </a:p>
          <a:p>
            <a:endParaRPr kumimoji="1" lang="zh-CN" altLang="en-US" sz="2400" dirty="0"/>
          </a:p>
        </p:txBody>
      </p:sp>
    </p:spTree>
    <p:extLst>
      <p:ext uri="{BB962C8B-B14F-4D97-AF65-F5344CB8AC3E}">
        <p14:creationId xmlns:p14="http://schemas.microsoft.com/office/powerpoint/2010/main" val="44532772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3D1889-C9F5-F520-F821-F25277CE89CB}"/>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C5165800-F110-7F78-1216-9B5E076FE04F}"/>
              </a:ext>
            </a:extLst>
          </p:cNvPr>
          <p:cNvSpPr>
            <a:spLocks noGrp="1"/>
          </p:cNvSpPr>
          <p:nvPr>
            <p:ph type="title"/>
          </p:nvPr>
        </p:nvSpPr>
        <p:spPr/>
        <p:txBody>
          <a:bodyPr/>
          <a:lstStyle/>
          <a:p>
            <a:r>
              <a:rPr kumimoji="1" lang="zh-CN" altLang="en-US" dirty="0"/>
              <a:t>“最后的耶稣会士”龚品梅</a:t>
            </a:r>
          </a:p>
        </p:txBody>
      </p:sp>
      <p:sp>
        <p:nvSpPr>
          <p:cNvPr id="3" name="内容占位符 2">
            <a:extLst>
              <a:ext uri="{FF2B5EF4-FFF2-40B4-BE49-F238E27FC236}">
                <a16:creationId xmlns:a16="http://schemas.microsoft.com/office/drawing/2014/main" id="{4394A992-3640-AE76-2019-8D57D9954336}"/>
              </a:ext>
            </a:extLst>
          </p:cNvPr>
          <p:cNvSpPr>
            <a:spLocks noGrp="1"/>
          </p:cNvSpPr>
          <p:nvPr>
            <p:ph idx="1"/>
          </p:nvPr>
        </p:nvSpPr>
        <p:spPr>
          <a:xfrm>
            <a:off x="1103313" y="2052918"/>
            <a:ext cx="6014180" cy="4195481"/>
          </a:xfrm>
        </p:spPr>
        <p:txBody>
          <a:bodyPr/>
          <a:lstStyle/>
          <a:p>
            <a:r>
              <a:rPr kumimoji="1" lang="zh-CN" altLang="en-US" dirty="0"/>
              <a:t>坐监</a:t>
            </a:r>
            <a:r>
              <a:rPr kumimoji="1" lang="en-US" altLang="zh-CN" dirty="0"/>
              <a:t>30</a:t>
            </a:r>
            <a:r>
              <a:rPr kumimoji="1" lang="zh-CN" altLang="en-US" dirty="0"/>
              <a:t>年</a:t>
            </a:r>
            <a:endParaRPr kumimoji="1" lang="en-US" altLang="zh-CN" dirty="0"/>
          </a:p>
          <a:p>
            <a:r>
              <a:rPr kumimoji="1" lang="zh-CN" altLang="en-US" dirty="0"/>
              <a:t>龚品梅于</a:t>
            </a:r>
            <a:r>
              <a:rPr kumimoji="1" lang="en-US" altLang="zh-CN" dirty="0"/>
              <a:t>1985</a:t>
            </a:r>
            <a:r>
              <a:rPr kumimoji="1" lang="zh-CN" altLang="en-US" dirty="0"/>
              <a:t>年</a:t>
            </a:r>
            <a:r>
              <a:rPr kumimoji="1" lang="en-US" altLang="zh-CN" dirty="0"/>
              <a:t>7</a:t>
            </a:r>
            <a:r>
              <a:rPr kumimoji="1" lang="zh-CN" altLang="en-US" dirty="0"/>
              <a:t>月被假释，交由上海市天主教爱国会系统软禁看管。</a:t>
            </a:r>
          </a:p>
          <a:p>
            <a:r>
              <a:rPr kumimoji="1" lang="en-US" altLang="zh-CN" dirty="0"/>
              <a:t>1988</a:t>
            </a:r>
            <a:r>
              <a:rPr kumimoji="1" lang="zh-CN" altLang="en-US" dirty="0"/>
              <a:t>年</a:t>
            </a:r>
            <a:r>
              <a:rPr kumimoji="1" lang="en-US" altLang="zh-CN" dirty="0"/>
              <a:t>1</a:t>
            </a:r>
            <a:r>
              <a:rPr kumimoji="1" lang="zh-CN" altLang="en-US" dirty="0"/>
              <a:t>月，中华人民共和国政府宣布提前释放龚品梅，恢复其人身自由。</a:t>
            </a:r>
          </a:p>
          <a:p>
            <a:r>
              <a:rPr kumimoji="1" lang="en-US" altLang="zh-CN" dirty="0"/>
              <a:t>1988</a:t>
            </a:r>
            <a:r>
              <a:rPr kumimoji="1" lang="zh-CN" altLang="en-US" dirty="0"/>
              <a:t>年，龚品梅因心脏病被获准前往美国接受治疗，其后一直居美。</a:t>
            </a:r>
            <a:endParaRPr kumimoji="1" lang="en-US" altLang="zh-CN" dirty="0"/>
          </a:p>
          <a:p>
            <a:r>
              <a:rPr kumimoji="1" lang="zh-CN" altLang="en-US" dirty="0"/>
              <a:t>龚品梅因胃癌于美国东部时间</a:t>
            </a:r>
            <a:r>
              <a:rPr kumimoji="1" lang="en-US" altLang="zh-CN" dirty="0"/>
              <a:t>2000</a:t>
            </a:r>
            <a:r>
              <a:rPr kumimoji="1" lang="zh-CN" altLang="en-US" dirty="0"/>
              <a:t>年</a:t>
            </a:r>
            <a:r>
              <a:rPr kumimoji="1" lang="en-US" altLang="zh-CN" dirty="0"/>
              <a:t>3</a:t>
            </a:r>
            <a:r>
              <a:rPr kumimoji="1" lang="zh-CN" altLang="en-US" dirty="0"/>
              <a:t>月</a:t>
            </a:r>
            <a:r>
              <a:rPr kumimoji="1" lang="en-US" altLang="zh-CN" dirty="0"/>
              <a:t>12</a:t>
            </a:r>
            <a:r>
              <a:rPr kumimoji="1" lang="zh-CN" altLang="en-US" dirty="0"/>
              <a:t>日上午三时零五分在美国康涅狄格州斯坦福市去世，享年九十八周岁。</a:t>
            </a:r>
          </a:p>
          <a:p>
            <a:r>
              <a:rPr kumimoji="1" lang="zh-CN" altLang="en-US" dirty="0"/>
              <a:t>一品寒梅雪中傲立，独挡风霜春撒人间</a:t>
            </a:r>
          </a:p>
        </p:txBody>
      </p:sp>
      <p:pic>
        <p:nvPicPr>
          <p:cNvPr id="4" name="图片 3">
            <a:extLst>
              <a:ext uri="{FF2B5EF4-FFF2-40B4-BE49-F238E27FC236}">
                <a16:creationId xmlns:a16="http://schemas.microsoft.com/office/drawing/2014/main" id="{8B11C0D9-8780-5437-40BC-7F6342D16A06}"/>
              </a:ext>
            </a:extLst>
          </p:cNvPr>
          <p:cNvPicPr>
            <a:picLocks noChangeAspect="1"/>
          </p:cNvPicPr>
          <p:nvPr/>
        </p:nvPicPr>
        <p:blipFill>
          <a:blip r:embed="rId2"/>
          <a:stretch>
            <a:fillRect/>
          </a:stretch>
        </p:blipFill>
        <p:spPr>
          <a:xfrm>
            <a:off x="7329714" y="0"/>
            <a:ext cx="4862286" cy="6858000"/>
          </a:xfrm>
          <a:prstGeom prst="rect">
            <a:avLst/>
          </a:prstGeom>
        </p:spPr>
      </p:pic>
    </p:spTree>
    <p:extLst>
      <p:ext uri="{BB962C8B-B14F-4D97-AF65-F5344CB8AC3E}">
        <p14:creationId xmlns:p14="http://schemas.microsoft.com/office/powerpoint/2010/main" val="3689277040"/>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72A356-2811-63DE-0171-0214129B9712}"/>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6E61BF51-5690-0734-82B3-B6864FA40CCA}"/>
              </a:ext>
            </a:extLst>
          </p:cNvPr>
          <p:cNvSpPr>
            <a:spLocks noGrp="1"/>
          </p:cNvSpPr>
          <p:nvPr>
            <p:ph type="title"/>
          </p:nvPr>
        </p:nvSpPr>
        <p:spPr/>
        <p:txBody>
          <a:bodyPr/>
          <a:lstStyle/>
          <a:p>
            <a:r>
              <a:rPr kumimoji="1" lang="zh-CN" altLang="en-US" dirty="0"/>
              <a:t>王怡评价龚品梅</a:t>
            </a:r>
          </a:p>
        </p:txBody>
      </p:sp>
      <p:sp>
        <p:nvSpPr>
          <p:cNvPr id="3" name="内容占位符 2">
            <a:extLst>
              <a:ext uri="{FF2B5EF4-FFF2-40B4-BE49-F238E27FC236}">
                <a16:creationId xmlns:a16="http://schemas.microsoft.com/office/drawing/2014/main" id="{9BA600DC-5114-1879-6998-80D0C32B1F8C}"/>
              </a:ext>
            </a:extLst>
          </p:cNvPr>
          <p:cNvSpPr>
            <a:spLocks noGrp="1"/>
          </p:cNvSpPr>
          <p:nvPr>
            <p:ph idx="1"/>
          </p:nvPr>
        </p:nvSpPr>
        <p:spPr/>
        <p:txBody>
          <a:bodyPr>
            <a:normAutofit fontScale="92500" lnSpcReduction="20000"/>
          </a:bodyPr>
          <a:lstStyle/>
          <a:p>
            <a:r>
              <a:rPr kumimoji="1" lang="zh-CN" altLang="en-US" dirty="0"/>
              <a:t>当时抗拒「叁自爱国运动」最坚定的是王明道等强调悔改与重生的基要派，事实上，他们是</a:t>
            </a:r>
            <a:r>
              <a:rPr kumimoji="1" lang="en-US" altLang="zh-CN" dirty="0"/>
              <a:t>1949</a:t>
            </a:r>
            <a:r>
              <a:rPr kumimoji="1" lang="zh-CN" altLang="en-US" dirty="0"/>
              <a:t>年后的「不从国教者」。但是，他们不从「国教」的理由，基本上与「国」无关，而只与「教」有关。王明道</a:t>
            </a:r>
            <a:r>
              <a:rPr kumimoji="1" lang="en-US" altLang="zh-CN" dirty="0"/>
              <a:t>《</a:t>
            </a:r>
            <a:r>
              <a:rPr kumimoji="1" lang="zh-CN" altLang="en-US" dirty="0"/>
              <a:t>我们是为了信仰</a:t>
            </a:r>
            <a:r>
              <a:rPr kumimoji="1" lang="en-US" altLang="zh-CN" dirty="0"/>
              <a:t>》</a:t>
            </a:r>
            <a:r>
              <a:rPr kumimoji="1" lang="zh-CN" altLang="en-US" dirty="0"/>
              <a:t>一文，指向的是教内的「不信派」，</a:t>
            </a:r>
            <a:r>
              <a:rPr kumimoji="1" lang="en-US" altLang="zh-CN" dirty="0"/>
              <a:t>_</a:t>
            </a:r>
            <a:r>
              <a:rPr kumimoji="1" lang="zh-CN" altLang="en-US" dirty="0"/>
              <a:t>而非指向「无神论政权」。换言之，他避免触及任何政教关系的议题，这里面既有应对的智慧，也有其神学立场的自洽。因此，基要派在</a:t>
            </a:r>
            <a:r>
              <a:rPr kumimoji="1" lang="en-US" altLang="zh-CN" dirty="0"/>
              <a:t>1949</a:t>
            </a:r>
            <a:r>
              <a:rPr kumimoji="1" lang="zh-CN" altLang="en-US" dirty="0"/>
              <a:t>年后所形成的家庭教会传统，是在救恩论上的底线的坚持，而不触及教会论与国度观，更不触及福音与共产主义之全面冲突。</a:t>
            </a:r>
            <a:endParaRPr kumimoji="1" lang="en-US" altLang="zh-CN" dirty="0"/>
          </a:p>
          <a:p>
            <a:r>
              <a:rPr kumimoji="1" lang="zh-CN" altLang="en-US" dirty="0"/>
              <a:t>这与有着系统、清晰的信仰立场与组织的天主教会的中国神父们大相迳庭。</a:t>
            </a:r>
            <a:r>
              <a:rPr kumimoji="1" lang="zh-CN" altLang="en-US" b="1" dirty="0">
                <a:solidFill>
                  <a:srgbClr val="FFFF00"/>
                </a:solidFill>
              </a:rPr>
              <a:t>像龚品梅神父，他在</a:t>
            </a:r>
            <a:r>
              <a:rPr kumimoji="1" lang="en-US" altLang="zh-CN" b="1" dirty="0">
                <a:solidFill>
                  <a:srgbClr val="FFFF00"/>
                </a:solidFill>
              </a:rPr>
              <a:t>1951</a:t>
            </a:r>
            <a:r>
              <a:rPr kumimoji="1" lang="zh-CN" altLang="en-US" b="1" dirty="0">
                <a:solidFill>
                  <a:srgbClr val="FFFF00"/>
                </a:solidFill>
              </a:rPr>
              <a:t>年便以非常清晰的圣经价值观，早在叁自运动发动之前，就以极大的属灵勇气直言指称：「</a:t>
            </a:r>
            <a:r>
              <a:rPr kumimoji="1" lang="en-US" altLang="zh-CN" b="1" dirty="0">
                <a:solidFill>
                  <a:srgbClr val="FFFF00"/>
                </a:solidFill>
              </a:rPr>
              <a:t>XX</a:t>
            </a:r>
            <a:r>
              <a:rPr kumimoji="1" lang="zh-CN" altLang="en-US" b="1" dirty="0">
                <a:solidFill>
                  <a:srgbClr val="FFFF00"/>
                </a:solidFill>
              </a:rPr>
              <a:t>的总路线是建造地上天国的、敌基督的乌托邦，因此，我们绝不同意。」反观基督教会内，没有任何一位传道人拥有这般的属灵智慧和勇气，能对当时的社会政治作出基于福音的深刻洞察和准确理解。</a:t>
            </a:r>
            <a:r>
              <a:rPr kumimoji="1" lang="zh-CN" altLang="en-US" dirty="0"/>
              <a:t>在某种意义上，这正是因为天主教会的大公性质，使中共政权下的中国神父们脱离了民族主义的捆绑。然而在基督教会内，从不信派到基要派，从倪柝声到贾玉铭，某种程度上都是民族主义的「属灵人」，他们缺乏完整的属灵观，去认识圣约群体与世界历史的对峙。因此，「魂的破碎」既如此艰难，「灵的出来」就容易流于属灵的傲慢。</a:t>
            </a:r>
          </a:p>
        </p:txBody>
      </p:sp>
    </p:spTree>
    <p:extLst>
      <p:ext uri="{BB962C8B-B14F-4D97-AF65-F5344CB8AC3E}">
        <p14:creationId xmlns:p14="http://schemas.microsoft.com/office/powerpoint/2010/main" val="432274256"/>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64B342-1646-4C4C-159A-173BC5839674}"/>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E631BDE0-59A1-A184-FF32-AF905E0F3FC3}"/>
              </a:ext>
            </a:extLst>
          </p:cNvPr>
          <p:cNvSpPr>
            <a:spLocks noGrp="1"/>
          </p:cNvSpPr>
          <p:nvPr>
            <p:ph type="title"/>
          </p:nvPr>
        </p:nvSpPr>
        <p:spPr/>
        <p:txBody>
          <a:bodyPr/>
          <a:lstStyle/>
          <a:p>
            <a:r>
              <a:rPr kumimoji="1" lang="zh-CN" altLang="en-US" dirty="0"/>
              <a:t>王怡评价龚品梅</a:t>
            </a:r>
          </a:p>
        </p:txBody>
      </p:sp>
      <p:sp>
        <p:nvSpPr>
          <p:cNvPr id="3" name="内容占位符 2">
            <a:extLst>
              <a:ext uri="{FF2B5EF4-FFF2-40B4-BE49-F238E27FC236}">
                <a16:creationId xmlns:a16="http://schemas.microsoft.com/office/drawing/2014/main" id="{5E61E41A-8FDD-8AE0-B05D-40EA6CF1DE33}"/>
              </a:ext>
            </a:extLst>
          </p:cNvPr>
          <p:cNvSpPr>
            <a:spLocks noGrp="1"/>
          </p:cNvSpPr>
          <p:nvPr>
            <p:ph idx="1"/>
          </p:nvPr>
        </p:nvSpPr>
        <p:spPr/>
        <p:txBody>
          <a:bodyPr>
            <a:normAutofit lnSpcReduction="10000"/>
          </a:bodyPr>
          <a:lstStyle/>
          <a:p>
            <a:r>
              <a:rPr kumimoji="1" lang="zh-CN" altLang="en-US" dirty="0"/>
              <a:t>因此，</a:t>
            </a:r>
            <a:r>
              <a:rPr kumimoji="1" lang="en-US" altLang="zh-CN" dirty="0"/>
              <a:t>2006</a:t>
            </a:r>
            <a:r>
              <a:rPr kumimoji="1" lang="zh-CN" altLang="en-US" dirty="0"/>
              <a:t>年前后，国务院</a:t>
            </a:r>
            <a:r>
              <a:rPr kumimoji="1" lang="en-US" altLang="zh-CN" dirty="0"/>
              <a:t>《</a:t>
            </a:r>
            <a:r>
              <a:rPr kumimoji="1" lang="zh-CN" altLang="en-US" dirty="0"/>
              <a:t>宗教事务条例</a:t>
            </a:r>
            <a:r>
              <a:rPr kumimoji="1" lang="en-US" altLang="zh-CN" dirty="0"/>
              <a:t>》</a:t>
            </a:r>
            <a:r>
              <a:rPr kumimoji="1" lang="zh-CN" altLang="en-US" dirty="0"/>
              <a:t>起草与颁布的期间内，城市新兴教会中便再次出现了一种意图割裂传统、否定家庭教会的教会史意义与使徒性传承的危机，甚至以各种如「未登记教会」、「独立教会」、「自立教会」等层出不穷的、淡化六十年家庭教会传承的新概念。从文化的意义说，名称的形成是历史性的；从信仰的意义说，名称的形成是恩典性的和国度性的。在历史性的恩典中，若没有「家庭教会」这一出现于共产政权下「不从国教」的清教徒运动，我们就不知道自己是谁，不知道从哪里来，也不知道往哪里去。</a:t>
            </a:r>
          </a:p>
          <a:p>
            <a:r>
              <a:rPr kumimoji="1" lang="zh-CN" altLang="en-US" dirty="0"/>
              <a:t>当我们轻易地越过救恩历史中的中国历史，便直接说「我们是从神各有不同领受」的时候，我们就是忘恩负义的人。家庭教会是一个道成肉身的传统，是由无数细节中的恩典所组成的，但是，这么短的传统竟然已老得想「抛旧求新」了。老实说，这也是中国社会一百年来革命文化的恶性影响所致。同时，在看见了家庭教会传统本身的缺陷，我会说，那些否定和淡化中国家庭教会立场的基督徒，恰恰是「最家庭教会的」。</a:t>
            </a:r>
          </a:p>
          <a:p>
            <a:endParaRPr kumimoji="1" lang="zh-CN" altLang="en-US" dirty="0"/>
          </a:p>
        </p:txBody>
      </p:sp>
    </p:spTree>
    <p:extLst>
      <p:ext uri="{BB962C8B-B14F-4D97-AF65-F5344CB8AC3E}">
        <p14:creationId xmlns:p14="http://schemas.microsoft.com/office/powerpoint/2010/main" val="1837716784"/>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04E377-39F0-907B-F897-A707FA42EDFB}"/>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9052E66F-9C5B-8220-AB02-484FF56F656A}"/>
              </a:ext>
            </a:extLst>
          </p:cNvPr>
          <p:cNvSpPr>
            <a:spLocks noGrp="1"/>
          </p:cNvSpPr>
          <p:nvPr>
            <p:ph type="title"/>
          </p:nvPr>
        </p:nvSpPr>
        <p:spPr/>
        <p:txBody>
          <a:bodyPr/>
          <a:lstStyle/>
          <a:p>
            <a:r>
              <a:rPr kumimoji="1" lang="zh-CN" altLang="en-US" dirty="0"/>
              <a:t>王怡评价龚品梅</a:t>
            </a:r>
          </a:p>
        </p:txBody>
      </p:sp>
      <p:sp>
        <p:nvSpPr>
          <p:cNvPr id="3" name="内容占位符 2">
            <a:extLst>
              <a:ext uri="{FF2B5EF4-FFF2-40B4-BE49-F238E27FC236}">
                <a16:creationId xmlns:a16="http://schemas.microsoft.com/office/drawing/2014/main" id="{99E178EE-7094-6335-9A45-9D484BD0A36A}"/>
              </a:ext>
            </a:extLst>
          </p:cNvPr>
          <p:cNvSpPr>
            <a:spLocks noGrp="1"/>
          </p:cNvSpPr>
          <p:nvPr>
            <p:ph idx="1"/>
          </p:nvPr>
        </p:nvSpPr>
        <p:spPr/>
        <p:txBody>
          <a:bodyPr/>
          <a:lstStyle/>
          <a:p>
            <a:r>
              <a:rPr kumimoji="1" lang="zh-CN" altLang="en-US" dirty="0"/>
              <a:t>近年来，城市教会仍受到间断逼迫，政府并未将城市新兴教会视为「家庭教会」之外的新教会。政教关系的冲突，并未如一些城市传道人想象的那样会日趋淡化；反而，在某种意义上更加突显了。因此，最近几年，城市教会之主流反而比叁、四年前更加认同自身的「家庭教会」身份。并开始自觉的寻找、研究、连接，和自我定位家庭教会的属灵传统，及其与世界的关系。因为在某种意义上，家庭教会是什么，未来的中国教会就是什么。</a:t>
            </a:r>
          </a:p>
          <a:p>
            <a:endParaRPr kumimoji="1" lang="zh-CN" altLang="en-US" dirty="0"/>
          </a:p>
        </p:txBody>
      </p:sp>
    </p:spTree>
    <p:extLst>
      <p:ext uri="{BB962C8B-B14F-4D97-AF65-F5344CB8AC3E}">
        <p14:creationId xmlns:p14="http://schemas.microsoft.com/office/powerpoint/2010/main" val="35481474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6699A4-002F-9F4E-0B6C-190421D873DE}"/>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62199091-18C1-4DC9-4AFD-2566967EEA87}"/>
              </a:ext>
            </a:extLst>
          </p:cNvPr>
          <p:cNvSpPr>
            <a:spLocks noGrp="1"/>
          </p:cNvSpPr>
          <p:nvPr>
            <p:ph type="title"/>
          </p:nvPr>
        </p:nvSpPr>
        <p:spPr/>
        <p:txBody>
          <a:bodyPr/>
          <a:lstStyle/>
          <a:p>
            <a:r>
              <a:rPr kumimoji="1" lang="zh-CN" altLang="en-US" dirty="0"/>
              <a:t>本讲要点</a:t>
            </a:r>
          </a:p>
        </p:txBody>
      </p:sp>
      <p:sp>
        <p:nvSpPr>
          <p:cNvPr id="3" name="内容占位符 2">
            <a:extLst>
              <a:ext uri="{FF2B5EF4-FFF2-40B4-BE49-F238E27FC236}">
                <a16:creationId xmlns:a16="http://schemas.microsoft.com/office/drawing/2014/main" id="{3E50515D-BD83-0B74-4805-0F6B6EB66D05}"/>
              </a:ext>
            </a:extLst>
          </p:cNvPr>
          <p:cNvSpPr>
            <a:spLocks noGrp="1"/>
          </p:cNvSpPr>
          <p:nvPr>
            <p:ph idx="1"/>
          </p:nvPr>
        </p:nvSpPr>
        <p:spPr/>
        <p:txBody>
          <a:bodyPr>
            <a:normAutofit fontScale="77500" lnSpcReduction="20000"/>
          </a:bodyPr>
          <a:lstStyle/>
          <a:p>
            <a:r>
              <a:rPr kumimoji="1" lang="zh-CN" altLang="en-US" dirty="0"/>
              <a:t>多特 </a:t>
            </a:r>
            <a:r>
              <a:rPr kumimoji="1" lang="en" altLang="zh-CN" dirty="0"/>
              <a:t>VS </a:t>
            </a:r>
            <a:r>
              <a:rPr kumimoji="1" lang="zh-CN" altLang="en-US" dirty="0"/>
              <a:t>天特</a:t>
            </a:r>
          </a:p>
          <a:p>
            <a:r>
              <a:rPr kumimoji="1" lang="zh-CN" altLang="en-US" dirty="0"/>
              <a:t>洛传道与耶稣会</a:t>
            </a:r>
          </a:p>
          <a:p>
            <a:r>
              <a:rPr kumimoji="1" lang="zh-CN" altLang="en-US" dirty="0"/>
              <a:t>耶稣会 </a:t>
            </a:r>
            <a:r>
              <a:rPr kumimoji="1" lang="en" altLang="zh-CN" dirty="0"/>
              <a:t>VS </a:t>
            </a:r>
            <a:r>
              <a:rPr kumimoji="1" lang="zh-CN" altLang="en-US" dirty="0"/>
              <a:t>长老会</a:t>
            </a:r>
          </a:p>
          <a:p>
            <a:r>
              <a:rPr kumimoji="1" lang="zh-CN" altLang="en-US" dirty="0"/>
              <a:t>利，玛，窦</a:t>
            </a:r>
          </a:p>
          <a:p>
            <a:r>
              <a:rPr kumimoji="1" lang="zh-CN" altLang="en-US" dirty="0"/>
              <a:t>繁花徐光启</a:t>
            </a:r>
          </a:p>
          <a:p>
            <a:r>
              <a:rPr kumimoji="1" lang="zh-CN" altLang="en-US" dirty="0"/>
              <a:t>王徵、孙元化、瞿式耜的纳妾问题</a:t>
            </a:r>
          </a:p>
          <a:p>
            <a:r>
              <a:rPr kumimoji="1" lang="zh-CN" altLang="en-US" dirty="0"/>
              <a:t>通玄教师汤若望：礼遇与历狱</a:t>
            </a:r>
          </a:p>
          <a:p>
            <a:r>
              <a:rPr kumimoji="1" lang="zh-CN" altLang="en-US" dirty="0"/>
              <a:t>礼仪之争：明清与清明</a:t>
            </a:r>
          </a:p>
          <a:p>
            <a:r>
              <a:rPr kumimoji="1" lang="zh-CN" altLang="en-US" dirty="0"/>
              <a:t>不识中国字的颜珰</a:t>
            </a:r>
          </a:p>
          <a:p>
            <a:r>
              <a:rPr kumimoji="1" lang="zh-CN" altLang="en-US" dirty="0"/>
              <a:t>康熙态度的转变</a:t>
            </a:r>
          </a:p>
          <a:p>
            <a:r>
              <a:rPr kumimoji="1" lang="zh-CN" altLang="en-US" dirty="0"/>
              <a:t>利玛窦规矩与禁教令</a:t>
            </a:r>
          </a:p>
          <a:p>
            <a:r>
              <a:rPr kumimoji="1" lang="zh-CN" altLang="en-US" dirty="0"/>
              <a:t>一品寒梅，傲立血中</a:t>
            </a:r>
          </a:p>
          <a:p>
            <a:r>
              <a:rPr kumimoji="1" lang="zh-CN" altLang="en-US" dirty="0"/>
              <a:t>耶稣会和天主教的功与过</a:t>
            </a:r>
          </a:p>
        </p:txBody>
      </p:sp>
      <p:pic>
        <p:nvPicPr>
          <p:cNvPr id="4" name="Picture 2" descr="undefined">
            <a:extLst>
              <a:ext uri="{FF2B5EF4-FFF2-40B4-BE49-F238E27FC236}">
                <a16:creationId xmlns:a16="http://schemas.microsoft.com/office/drawing/2014/main" id="{01B634A6-E1F5-F2D4-119F-D099F285664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94077" y="14319"/>
            <a:ext cx="1899136" cy="2162432"/>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Praying with St Francis Xavier | Jesuits in Britain">
            <a:extLst>
              <a:ext uri="{FF2B5EF4-FFF2-40B4-BE49-F238E27FC236}">
                <a16:creationId xmlns:a16="http://schemas.microsoft.com/office/drawing/2014/main" id="{9DD349A9-BD01-4096-99C2-721B5628B19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93213" y="14318"/>
            <a:ext cx="3845590" cy="2162431"/>
          </a:xfrm>
          <a:prstGeom prst="rect">
            <a:avLst/>
          </a:prstGeom>
          <a:noFill/>
          <a:extLst>
            <a:ext uri="{909E8E84-426E-40DD-AFC4-6F175D3DCCD1}">
              <a14:hiddenFill xmlns:a14="http://schemas.microsoft.com/office/drawing/2010/main">
                <a:solidFill>
                  <a:srgbClr val="FFFFFF"/>
                </a:solidFill>
              </a14:hiddenFill>
            </a:ext>
          </a:extLst>
        </p:spPr>
      </p:pic>
      <p:pic>
        <p:nvPicPr>
          <p:cNvPr id="6" name="内容占位符 4" descr="一群穿着西装的人的旧照片&#10;&#10;描述已自动生成">
            <a:extLst>
              <a:ext uri="{FF2B5EF4-FFF2-40B4-BE49-F238E27FC236}">
                <a16:creationId xmlns:a16="http://schemas.microsoft.com/office/drawing/2014/main" id="{5C260FF3-B70B-AA12-943B-B377E571C106}"/>
              </a:ext>
            </a:extLst>
          </p:cNvPr>
          <p:cNvPicPr>
            <a:picLocks noChangeAspect="1"/>
          </p:cNvPicPr>
          <p:nvPr/>
        </p:nvPicPr>
        <p:blipFill>
          <a:blip r:embed="rId4"/>
          <a:stretch>
            <a:fillRect/>
          </a:stretch>
        </p:blipFill>
        <p:spPr>
          <a:xfrm>
            <a:off x="4894077" y="2176749"/>
            <a:ext cx="3344562" cy="4541562"/>
          </a:xfrm>
          <a:prstGeom prst="rect">
            <a:avLst/>
          </a:prstGeom>
        </p:spPr>
      </p:pic>
      <p:pic>
        <p:nvPicPr>
          <p:cNvPr id="7" name="Picture 2" descr="明亡清兴三部曲：倾城倾国(凌力著书籍)_搜狗百科">
            <a:extLst>
              <a:ext uri="{FF2B5EF4-FFF2-40B4-BE49-F238E27FC236}">
                <a16:creationId xmlns:a16="http://schemas.microsoft.com/office/drawing/2014/main" id="{78D1BC27-B01C-E61F-1E08-BB9D3970D99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38640" y="2176750"/>
            <a:ext cx="2400164" cy="159720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汤若望- 维基百科，自由的百科全书">
            <a:extLst>
              <a:ext uri="{FF2B5EF4-FFF2-40B4-BE49-F238E27FC236}">
                <a16:creationId xmlns:a16="http://schemas.microsoft.com/office/drawing/2014/main" id="{704E5407-DC75-4772-5F9B-88610C137A8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238639" y="3773950"/>
            <a:ext cx="1971085" cy="2944361"/>
          </a:xfrm>
          <a:prstGeom prst="rect">
            <a:avLst/>
          </a:prstGeom>
          <a:noFill/>
          <a:extLst>
            <a:ext uri="{909E8E84-426E-40DD-AFC4-6F175D3DCCD1}">
              <a14:hiddenFill xmlns:a14="http://schemas.microsoft.com/office/drawing/2010/main">
                <a:solidFill>
                  <a:srgbClr val="FFFFFF"/>
                </a:solidFill>
              </a14:hiddenFill>
            </a:ext>
          </a:extLst>
        </p:spPr>
      </p:pic>
      <p:pic>
        <p:nvPicPr>
          <p:cNvPr id="20482" name="Picture 2" descr="龔品梅樞機主教">
            <a:extLst>
              <a:ext uri="{FF2B5EF4-FFF2-40B4-BE49-F238E27FC236}">
                <a16:creationId xmlns:a16="http://schemas.microsoft.com/office/drawing/2014/main" id="{B2F379E6-27C1-F139-5550-6C4F6B81F37D}"/>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217489" y="3773949"/>
            <a:ext cx="1811915" cy="29443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676452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7C54D5-E630-BA3D-A0B7-9E59E7E0524B}"/>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7F33A212-730F-D6C7-9EF4-6A7052538831}"/>
              </a:ext>
            </a:extLst>
          </p:cNvPr>
          <p:cNvSpPr>
            <a:spLocks noGrp="1"/>
          </p:cNvSpPr>
          <p:nvPr>
            <p:ph type="title"/>
          </p:nvPr>
        </p:nvSpPr>
        <p:spPr/>
        <p:txBody>
          <a:bodyPr/>
          <a:lstStyle/>
          <a:p>
            <a:r>
              <a:rPr kumimoji="1" lang="zh-CN" altLang="en-US" dirty="0"/>
              <a:t>耶稣会 </a:t>
            </a:r>
            <a:r>
              <a:rPr kumimoji="1" lang="en-US" altLang="zh-CN" dirty="0"/>
              <a:t>VS</a:t>
            </a:r>
            <a:r>
              <a:rPr kumimoji="1" lang="zh-CN" altLang="en-US" dirty="0"/>
              <a:t> 清教徒</a:t>
            </a:r>
            <a:r>
              <a:rPr kumimoji="1" lang="en-US" altLang="zh-CN" dirty="0"/>
              <a:t>/</a:t>
            </a:r>
            <a:r>
              <a:rPr kumimoji="1" lang="zh-CN" altLang="en-US" dirty="0"/>
              <a:t>苏格兰长老会</a:t>
            </a:r>
          </a:p>
        </p:txBody>
      </p:sp>
      <p:sp>
        <p:nvSpPr>
          <p:cNvPr id="3" name="内容占位符 2">
            <a:extLst>
              <a:ext uri="{FF2B5EF4-FFF2-40B4-BE49-F238E27FC236}">
                <a16:creationId xmlns:a16="http://schemas.microsoft.com/office/drawing/2014/main" id="{1B980DFD-CF1A-76E1-2E94-ACFDA026411D}"/>
              </a:ext>
            </a:extLst>
          </p:cNvPr>
          <p:cNvSpPr>
            <a:spLocks noGrp="1"/>
          </p:cNvSpPr>
          <p:nvPr>
            <p:ph idx="1"/>
          </p:nvPr>
        </p:nvSpPr>
        <p:spPr>
          <a:xfrm>
            <a:off x="998809" y="1504278"/>
            <a:ext cx="9660482" cy="4805082"/>
          </a:xfrm>
        </p:spPr>
        <p:txBody>
          <a:bodyPr>
            <a:normAutofit/>
          </a:bodyPr>
          <a:lstStyle/>
          <a:p>
            <a:r>
              <a:rPr kumimoji="1" lang="zh-CN" altLang="en-US" sz="2400" dirty="0"/>
              <a:t>新教改革骤然提升了苏格兰全民的文化水平，故意和偶然的因素兼而有之。新教一开始就比天主教更重视教育训练，在耶稣会产生前一直处于优势地位。加德纳大主教大致可以代表天主教会的看法：仅仅通过</a:t>
            </a:r>
            <a:r>
              <a:rPr kumimoji="1" lang="en-US" altLang="zh-CN" sz="2400" dirty="0"/>
              <a:t>《</a:t>
            </a:r>
            <a:r>
              <a:rPr kumimoji="1" lang="zh-CN" altLang="en-US" sz="2400" dirty="0"/>
              <a:t>圣经</a:t>
            </a:r>
            <a:r>
              <a:rPr kumimoji="1" lang="en-US" altLang="zh-CN" sz="2400" dirty="0"/>
              <a:t>》</a:t>
            </a:r>
            <a:r>
              <a:rPr kumimoji="1" lang="zh-CN" altLang="en-US" sz="2400" dirty="0"/>
              <a:t>的文本就能理解真理，这是一种极其幼稚的想法。文本的意义从来都要依靠解释体系，这件事连最渊博的神学家都难以胜任。业余性质的升斗小民肯定免不了望文生义，各徇私智。结果肯定就是道术为天下裂，无数小教派各自坚持自己的理解。历代先圣无不视教会分裂为最大的灾祸，因此防患于未然。罗马教廷的存在就是为了解决这个问题，当然不能将解释权外放。因此，天主教会的福利事业不大重视教育。相应地，天主教神学家也不大重视神学和政治哲学的论辩训练。新教徒的进攻姿态维持了两百年，才促成了耶稣会的反击。</a:t>
            </a:r>
          </a:p>
          <a:p>
            <a:endParaRPr kumimoji="1" lang="zh-CN" altLang="en-US" sz="2400" dirty="0"/>
          </a:p>
        </p:txBody>
      </p:sp>
    </p:spTree>
    <p:extLst>
      <p:ext uri="{BB962C8B-B14F-4D97-AF65-F5344CB8AC3E}">
        <p14:creationId xmlns:p14="http://schemas.microsoft.com/office/powerpoint/2010/main" val="35976675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A43E9F-C281-97DE-FFDB-7681B399FE06}"/>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98331335-5915-F7D8-5F49-629DCA5AFF04}"/>
              </a:ext>
            </a:extLst>
          </p:cNvPr>
          <p:cNvSpPr>
            <a:spLocks noGrp="1"/>
          </p:cNvSpPr>
          <p:nvPr>
            <p:ph type="title"/>
          </p:nvPr>
        </p:nvSpPr>
        <p:spPr/>
        <p:txBody>
          <a:bodyPr/>
          <a:lstStyle/>
          <a:p>
            <a:r>
              <a:rPr kumimoji="1" lang="zh-CN" altLang="en-US" dirty="0"/>
              <a:t>耶稣会 </a:t>
            </a:r>
            <a:r>
              <a:rPr kumimoji="1" lang="en-US" altLang="zh-CN" dirty="0"/>
              <a:t>VS</a:t>
            </a:r>
            <a:r>
              <a:rPr kumimoji="1" lang="zh-CN" altLang="en-US" dirty="0"/>
              <a:t> 清教徒</a:t>
            </a:r>
            <a:r>
              <a:rPr kumimoji="1" lang="en-US" altLang="zh-CN" dirty="0"/>
              <a:t>/</a:t>
            </a:r>
            <a:r>
              <a:rPr kumimoji="1" lang="zh-CN" altLang="en-US" dirty="0"/>
              <a:t>苏格兰长老会</a:t>
            </a:r>
          </a:p>
        </p:txBody>
      </p:sp>
      <p:sp>
        <p:nvSpPr>
          <p:cNvPr id="3" name="内容占位符 2">
            <a:extLst>
              <a:ext uri="{FF2B5EF4-FFF2-40B4-BE49-F238E27FC236}">
                <a16:creationId xmlns:a16="http://schemas.microsoft.com/office/drawing/2014/main" id="{C4475C0D-C051-75F9-6E2E-EA3575028E40}"/>
              </a:ext>
            </a:extLst>
          </p:cNvPr>
          <p:cNvSpPr>
            <a:spLocks noGrp="1"/>
          </p:cNvSpPr>
          <p:nvPr>
            <p:ph idx="1"/>
          </p:nvPr>
        </p:nvSpPr>
        <p:spPr>
          <a:xfrm>
            <a:off x="875201" y="1504278"/>
            <a:ext cx="10959748" cy="5144716"/>
          </a:xfrm>
        </p:spPr>
        <p:txBody>
          <a:bodyPr>
            <a:normAutofit lnSpcReduction="10000"/>
          </a:bodyPr>
          <a:lstStyle/>
          <a:p>
            <a:r>
              <a:rPr kumimoji="1" lang="zh-CN" altLang="en-US" sz="2800" dirty="0"/>
              <a:t>新教徒把他们的天主教对手称为“懒惰的牧人”，意思是后者疏于照料教民的精神需求。从政治文化的角度看，新教替代天主教造成了教区组织的一系列变化。长老会、监督会和宗教会议取代了主教的作用，导致教会体制沾染共和色彩。低级牧师的人数和工作量大增，信徒和牧师的互动大增。民间神学家和各教会牧师争夺教民，神学斗争的白热化促使出版业爆炸性增长。布道坛行使了今天的媒体职能，传道人的任务涵盖了今天的记者和政治评论员。他们发挥舆论导向的作用，通过解释</a:t>
            </a:r>
            <a:r>
              <a:rPr kumimoji="1" lang="en-US" altLang="zh-CN" sz="2800" dirty="0"/>
              <a:t>《</a:t>
            </a:r>
            <a:r>
              <a:rPr kumimoji="1" lang="zh-CN" altLang="en-US" sz="2800" dirty="0"/>
              <a:t>圣经</a:t>
            </a:r>
            <a:r>
              <a:rPr kumimoji="1" lang="en-US" altLang="zh-CN" sz="2800" dirty="0"/>
              <a:t>》</a:t>
            </a:r>
            <a:r>
              <a:rPr kumimoji="1" lang="zh-CN" altLang="en-US" sz="2800" dirty="0"/>
              <a:t>，将听众引向特定的党派立场，使国王和大贵族感到头痛。光荣革命以前的一百多年内，苏格兰各等级会议的政治分量远不如宗教会议。两次著名的“庄严同盟和盟约”实质上是长老派的组织，一度将国王和枢密院的权力降低为阴影。同盟军队本身就像宗教会议的翻版，不断爆发激烈的争吵。</a:t>
            </a:r>
          </a:p>
          <a:p>
            <a:endParaRPr kumimoji="1" lang="zh-CN" altLang="en-US" sz="2800" dirty="0"/>
          </a:p>
        </p:txBody>
      </p:sp>
    </p:spTree>
    <p:extLst>
      <p:ext uri="{BB962C8B-B14F-4D97-AF65-F5344CB8AC3E}">
        <p14:creationId xmlns:p14="http://schemas.microsoft.com/office/powerpoint/2010/main" val="1459732490"/>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离子">
  <a:themeElements>
    <a:clrScheme name="I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离子</Template>
  <TotalTime>655</TotalTime>
  <Words>13902</Words>
  <Application>Microsoft Macintosh PowerPoint</Application>
  <PresentationFormat>宽屏</PresentationFormat>
  <Paragraphs>390</Paragraphs>
  <Slides>74</Slides>
  <Notes>14</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74</vt:i4>
      </vt:variant>
    </vt:vector>
  </HeadingPairs>
  <TitlesOfParts>
    <vt:vector size="80" baseType="lpstr">
      <vt:lpstr>&amp;quot</vt:lpstr>
      <vt:lpstr>等线</vt:lpstr>
      <vt:lpstr>arial</vt:lpstr>
      <vt:lpstr>Century Gothic</vt:lpstr>
      <vt:lpstr>Wingdings 3</vt:lpstr>
      <vt:lpstr>离子</vt:lpstr>
      <vt:lpstr>耶稣会的明清与清明</vt:lpstr>
      <vt:lpstr>明朝的闭关锁国</vt:lpstr>
      <vt:lpstr>同期欧洲</vt:lpstr>
      <vt:lpstr>多特 VS 天特</vt:lpstr>
      <vt:lpstr>耶稣会兴起</vt:lpstr>
      <vt:lpstr>加尔文论耶稣会</vt:lpstr>
      <vt:lpstr>《中国基督教史略》</vt:lpstr>
      <vt:lpstr>耶稣会 VS 清教徒/苏格兰长老会</vt:lpstr>
      <vt:lpstr>耶稣会 VS 清教徒/苏格兰长老会</vt:lpstr>
      <vt:lpstr>耶稣会 VS 清教徒/苏格兰长老会</vt:lpstr>
      <vt:lpstr>耶稣会的东方宣教</vt:lpstr>
      <vt:lpstr>沙勿略</vt:lpstr>
      <vt:lpstr>利玛窦</vt:lpstr>
      <vt:lpstr>利玛窦</vt:lpstr>
      <vt:lpstr>来华宣教</vt:lpstr>
      <vt:lpstr>语言天才</vt:lpstr>
      <vt:lpstr>先僧后儒</vt:lpstr>
      <vt:lpstr>瞿太素（瞿汝夔）</vt:lpstr>
      <vt:lpstr>1596年成名</vt:lpstr>
      <vt:lpstr>结交名士</vt:lpstr>
      <vt:lpstr>觐见万历</vt:lpstr>
      <vt:lpstr>利玛窦与开封犹太人</vt:lpstr>
      <vt:lpstr>利玛窦墓</vt:lpstr>
      <vt:lpstr>利玛窦规矩</vt:lpstr>
      <vt:lpstr>利玛窦对中国的印象</vt:lpstr>
      <vt:lpstr>利玛窦对中国的印象</vt:lpstr>
      <vt:lpstr>利玛窦对中国的印象</vt:lpstr>
      <vt:lpstr>利玛窦对中国的印象</vt:lpstr>
      <vt:lpstr>利玛窦对中国的印象</vt:lpstr>
      <vt:lpstr>利玛窦著作</vt:lpstr>
      <vt:lpstr>各方评价利玛窦</vt:lpstr>
      <vt:lpstr>圣母崇拜 VS 十架神学</vt:lpstr>
      <vt:lpstr>圣母崇拜 VS 十架神学</vt:lpstr>
      <vt:lpstr>利玛窦的名与实</vt:lpstr>
      <vt:lpstr>利玛窦的遗愿</vt:lpstr>
      <vt:lpstr>艾儒略</vt:lpstr>
      <vt:lpstr>徐光启</vt:lpstr>
      <vt:lpstr>南京教案</vt:lpstr>
      <vt:lpstr>繁花般的徐光启</vt:lpstr>
      <vt:lpstr>李之藻</vt:lpstr>
      <vt:lpstr>杨廷筠</vt:lpstr>
      <vt:lpstr>王徵</vt:lpstr>
      <vt:lpstr>信仰</vt:lpstr>
      <vt:lpstr>西学</vt:lpstr>
      <vt:lpstr>纳妾</vt:lpstr>
      <vt:lpstr>孙元化</vt:lpstr>
      <vt:lpstr>孙元化</vt:lpstr>
      <vt:lpstr>孙元化</vt:lpstr>
      <vt:lpstr>南明朝廷与天主教</vt:lpstr>
      <vt:lpstr>汤若望</vt:lpstr>
      <vt:lpstr>历狱</vt:lpstr>
      <vt:lpstr>传教“复兴”</vt:lpstr>
      <vt:lpstr>礼仪之争</vt:lpstr>
      <vt:lpstr>礼仪之争</vt:lpstr>
      <vt:lpstr>礼仪之争</vt:lpstr>
      <vt:lpstr>礼仪之争</vt:lpstr>
      <vt:lpstr>礼仪之争</vt:lpstr>
      <vt:lpstr>礼仪之争</vt:lpstr>
      <vt:lpstr>礼仪之争</vt:lpstr>
      <vt:lpstr>礼仪之争</vt:lpstr>
      <vt:lpstr>礼仪之争</vt:lpstr>
      <vt:lpstr>利玛窦规矩在今日</vt:lpstr>
      <vt:lpstr>礼仪之争</vt:lpstr>
      <vt:lpstr>礼仪之争的结局</vt:lpstr>
      <vt:lpstr>禁教</vt:lpstr>
      <vt:lpstr>禁教</vt:lpstr>
      <vt:lpstr>1814年后的耶稣会</vt:lpstr>
      <vt:lpstr>“最后的耶稣会士”龚品梅</vt:lpstr>
      <vt:lpstr>“最后的耶稣会士”龚品梅</vt:lpstr>
      <vt:lpstr>“最后的耶稣会士”龚品梅</vt:lpstr>
      <vt:lpstr>王怡评价龚品梅</vt:lpstr>
      <vt:lpstr>王怡评价龚品梅</vt:lpstr>
      <vt:lpstr>王怡评价龚品梅</vt:lpstr>
      <vt:lpstr>本讲要点</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经文</dc:title>
  <dc:creator>勇 张</dc:creator>
  <cp:lastModifiedBy>勇 张</cp:lastModifiedBy>
  <cp:revision>18</cp:revision>
  <dcterms:created xsi:type="dcterms:W3CDTF">2023-12-21T03:45:16Z</dcterms:created>
  <dcterms:modified xsi:type="dcterms:W3CDTF">2024-08-16T07:39:52Z</dcterms:modified>
</cp:coreProperties>
</file>