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82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88"/>
    <p:restoredTop sz="95646"/>
  </p:normalViewPr>
  <p:slideViewPr>
    <p:cSldViewPr snapToGrid="0">
      <p:cViewPr varScale="1">
        <p:scale>
          <a:sx n="68" d="100"/>
          <a:sy n="68" d="100"/>
        </p:scale>
        <p:origin x="232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1B93E-78F0-3B4D-A6E1-F8F7275D7DB8}" type="datetimeFigureOut">
              <a:rPr kumimoji="1" lang="zh-CN" altLang="en-US" smtClean="0"/>
              <a:t>2024/3/1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7552C-2229-A74C-92A9-F57597C8918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0154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多默，多马，达摩？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5045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377A44-8F1F-ED14-1522-E903BA9904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史前到唐朝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7CDF4D-FF39-A07A-095F-0D6DDF62D6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中国教会史</a:t>
            </a:r>
          </a:p>
        </p:txBody>
      </p:sp>
    </p:spTree>
    <p:extLst>
      <p:ext uri="{BB962C8B-B14F-4D97-AF65-F5344CB8AC3E}">
        <p14:creationId xmlns:p14="http://schemas.microsoft.com/office/powerpoint/2010/main" val="715279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犹太人入华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zh-CN" altLang="en-US" sz="3200" dirty="0"/>
              <a:t>“噫</a:t>
            </a:r>
            <a:r>
              <a:rPr kumimoji="1" lang="en-US" altLang="zh-CN" sz="3200" dirty="0"/>
              <a:t>!</a:t>
            </a:r>
            <a:r>
              <a:rPr kumimoji="1" lang="zh-CN" altLang="en-US" sz="3200" dirty="0"/>
              <a:t>教道相传，授受有自来矣。出自天竺</a:t>
            </a:r>
            <a:r>
              <a:rPr kumimoji="1" lang="en-US" altLang="zh-CN" sz="3200" dirty="0"/>
              <a:t>,</a:t>
            </a:r>
            <a:r>
              <a:rPr kumimoji="1" lang="zh-CN" altLang="en-US" sz="3200" dirty="0"/>
              <a:t>奉命而来。有李、俺、艾、高、穆、赵、金、周、张、石、黄、李、聂、金、张、左、白、七十姓等，进贡西洋布于宋。帝日</a:t>
            </a:r>
            <a:r>
              <a:rPr kumimoji="1" lang="en-US" altLang="zh-CN" sz="3200" dirty="0"/>
              <a:t>:‘</a:t>
            </a:r>
            <a:r>
              <a:rPr kumimoji="1" lang="zh-CN" altLang="en-US" sz="3200" dirty="0"/>
              <a:t>归我中夏，遵守祖风，留遗汴梁。’”</a:t>
            </a:r>
          </a:p>
          <a:p>
            <a:r>
              <a:rPr kumimoji="1" lang="zh-CN" altLang="en-US" sz="3200" dirty="0"/>
              <a:t>“至于一赐乐业教始祖阿耽，本出天竺西域。稽之周朝，有经传焉</a:t>
            </a:r>
            <a:r>
              <a:rPr kumimoji="1" lang="en-US" altLang="zh-CN" sz="3200" dirty="0"/>
              <a:t>...</a:t>
            </a:r>
            <a:r>
              <a:rPr kumimoji="1" lang="zh-CN" altLang="en-US" sz="3200" dirty="0"/>
              <a:t>立是教者惟阿无罗汉，为之教祖。于是乜摄传经，为之师法。厥后原教自汉时入居中国。”</a:t>
            </a:r>
          </a:p>
          <a:p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39925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圣经中的蛛丝马迹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4000" dirty="0"/>
              <a:t>【</a:t>
            </a:r>
            <a:r>
              <a:rPr kumimoji="1" lang="zh-CN" altLang="en-US" sz="4000" dirty="0"/>
              <a:t>摩</a:t>
            </a:r>
            <a:r>
              <a:rPr kumimoji="1" lang="en-US" altLang="zh-CN" sz="4000" dirty="0"/>
              <a:t>3:12】</a:t>
            </a:r>
            <a:r>
              <a:rPr kumimoji="1" lang="zh-CN" altLang="en-US" sz="4000" dirty="0"/>
              <a:t>耶和华如此说：“牧人怎样从狮子口中抢回两条羊腿或半个耳朵，住撒玛利亚的以色列人躺卧在床角上，或铺</a:t>
            </a:r>
            <a:r>
              <a:rPr kumimoji="1" lang="zh-CN" altLang="en-US" sz="4000" b="1" dirty="0">
                <a:solidFill>
                  <a:srgbClr val="FFFF00"/>
                </a:solidFill>
              </a:rPr>
              <a:t>绣花毯</a:t>
            </a:r>
            <a:r>
              <a:rPr kumimoji="1" lang="zh-CN" altLang="en-US" sz="4000" dirty="0"/>
              <a:t>的榻上，他们得救也不过如此。”</a:t>
            </a:r>
          </a:p>
        </p:txBody>
      </p:sp>
    </p:spTree>
    <p:extLst>
      <p:ext uri="{BB962C8B-B14F-4D97-AF65-F5344CB8AC3E}">
        <p14:creationId xmlns:p14="http://schemas.microsoft.com/office/powerpoint/2010/main" val="309541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开封犹太人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098" y="1853248"/>
            <a:ext cx="6367497" cy="4195481"/>
          </a:xfrm>
        </p:spPr>
        <p:txBody>
          <a:bodyPr>
            <a:normAutofit fontScale="92500"/>
          </a:bodyPr>
          <a:lstStyle/>
          <a:p>
            <a:r>
              <a:rPr kumimoji="1" lang="zh-CN" altLang="en-US" sz="2800" dirty="0"/>
              <a:t>利玛窦</a:t>
            </a:r>
            <a:r>
              <a:rPr kumimoji="1" lang="en-US" altLang="zh-CN" sz="2800" dirty="0"/>
              <a:t>-</a:t>
            </a:r>
            <a:r>
              <a:rPr kumimoji="1" lang="zh-CN" altLang="en-US" sz="2800" dirty="0"/>
              <a:t>艾田</a:t>
            </a:r>
            <a:endParaRPr kumimoji="1" lang="en-US" altLang="zh-CN" sz="2800" dirty="0"/>
          </a:p>
          <a:p>
            <a:r>
              <a:rPr kumimoji="1" lang="zh-CN" altLang="en-US" sz="2800" dirty="0"/>
              <a:t>一赐乐业</a:t>
            </a:r>
            <a:endParaRPr kumimoji="1" lang="en-US" altLang="zh-CN" sz="2800" dirty="0"/>
          </a:p>
          <a:p>
            <a:r>
              <a:rPr kumimoji="1" lang="zh-CN" altLang="en-US" sz="2800" dirty="0"/>
              <a:t>挑筋教</a:t>
            </a:r>
            <a:endParaRPr kumimoji="1" lang="en-US" altLang="zh-CN" sz="2800" dirty="0"/>
          </a:p>
          <a:p>
            <a:r>
              <a:rPr kumimoji="1" lang="zh-CN" altLang="en-US" sz="2800" dirty="0"/>
              <a:t>蓝帽回</a:t>
            </a:r>
            <a:endParaRPr kumimoji="1" lang="en-US" altLang="zh-CN" sz="2800" dirty="0"/>
          </a:p>
          <a:p>
            <a:r>
              <a:rPr kumimoji="1" lang="zh-CN" altLang="en-US" sz="2800" dirty="0"/>
              <a:t>五思达，俺都喇</a:t>
            </a:r>
            <a:endParaRPr kumimoji="1" lang="en-US" altLang="zh-CN" sz="2800" dirty="0"/>
          </a:p>
          <a:p>
            <a:r>
              <a:rPr kumimoji="1" lang="zh-CN" altLang="en-US" sz="2800" dirty="0"/>
              <a:t>李（</a:t>
            </a:r>
            <a:r>
              <a:rPr kumimoji="1" lang="en-US" altLang="zh-CN" sz="2800" dirty="0"/>
              <a:t>Levi</a:t>
            </a:r>
            <a:r>
              <a:rPr kumimoji="1" lang="zh-CN" altLang="en-US" sz="2800" dirty="0"/>
              <a:t>），艾（</a:t>
            </a:r>
            <a:r>
              <a:rPr kumimoji="1" lang="en-US" altLang="zh-CN" sz="2800" dirty="0"/>
              <a:t>Ezra</a:t>
            </a:r>
            <a:r>
              <a:rPr kumimoji="1" lang="zh-CN" altLang="en-US" sz="2800" dirty="0"/>
              <a:t>），周（</a:t>
            </a:r>
            <a:r>
              <a:rPr kumimoji="1" lang="en-US" altLang="zh-CN" sz="2800" dirty="0"/>
              <a:t>Judah</a:t>
            </a:r>
            <a:r>
              <a:rPr kumimoji="1" lang="zh-CN" altLang="en-US" sz="2800" dirty="0"/>
              <a:t>）</a:t>
            </a:r>
            <a:endParaRPr kumimoji="1" lang="en-US" altLang="zh-CN" sz="2800" dirty="0"/>
          </a:p>
          <a:p>
            <a:r>
              <a:rPr kumimoji="1" lang="zh-CN" altLang="en-US" sz="2800" dirty="0"/>
              <a:t>石（</a:t>
            </a:r>
            <a:r>
              <a:rPr kumimoji="1" lang="en-US" altLang="zh-CN" sz="2800" dirty="0"/>
              <a:t>Samuel</a:t>
            </a:r>
            <a:r>
              <a:rPr kumimoji="1" lang="zh-CN" altLang="en-US" sz="2800" dirty="0"/>
              <a:t>），高（</a:t>
            </a:r>
            <a:r>
              <a:rPr kumimoji="1" lang="en-US" altLang="zh-CN" sz="2800" dirty="0"/>
              <a:t>Jacob</a:t>
            </a:r>
            <a:r>
              <a:rPr kumimoji="1" lang="zh-CN" altLang="en-US" sz="2800" dirty="0"/>
              <a:t>），</a:t>
            </a:r>
            <a:endParaRPr kumimoji="1" lang="en-US" altLang="zh-CN" sz="2800" dirty="0"/>
          </a:p>
          <a:p>
            <a:r>
              <a:rPr kumimoji="1" lang="zh-CN" altLang="en-US" sz="2800" dirty="0"/>
              <a:t>金（</a:t>
            </a:r>
            <a:r>
              <a:rPr kumimoji="1" lang="en-US" altLang="zh-CN" sz="2800" dirty="0"/>
              <a:t>Benjamin</a:t>
            </a:r>
            <a:r>
              <a:rPr kumimoji="1" lang="zh-CN" altLang="en-US" sz="2800" dirty="0"/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CBEE139-FAB9-0AD1-22A7-45342D993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595" y="-126124"/>
            <a:ext cx="54464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43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作神镜，尊一帝。德母目人子。有王赫。志，重，须，毓。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8194" name="Picture 2" descr="你或许未曾听说的唐僧-南桥的博客-财新网">
            <a:extLst>
              <a:ext uri="{FF2B5EF4-FFF2-40B4-BE49-F238E27FC236}">
                <a16:creationId xmlns:a16="http://schemas.microsoft.com/office/drawing/2014/main" id="{92C0E75A-5775-4144-22EE-D70B4078A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0" y="2008222"/>
            <a:ext cx="9579263" cy="480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05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赤乌十架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kumimoji="1" lang="en-US" altLang="zh-CN" dirty="0"/>
          </a:p>
          <a:p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四海庆安澜，铁柱宝光留十字</a:t>
            </a:r>
            <a:endParaRPr kumimoji="1" lang="en-US" altLang="zh-CN" dirty="0"/>
          </a:p>
          <a:p>
            <a:r>
              <a:rPr kumimoji="1" lang="zh-CN" altLang="en-US" dirty="0"/>
              <a:t>万民怀大泽，金炉香篆蔼千秋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燕京开教略</a:t>
            </a:r>
            <a:r>
              <a:rPr kumimoji="1" lang="en-US" altLang="zh-CN" dirty="0"/>
              <a:t>》</a:t>
            </a:r>
          </a:p>
          <a:p>
            <a:r>
              <a:rPr kumimoji="1" lang="zh-CN" altLang="en-US" dirty="0"/>
              <a:t>江西的王主教在清朝光绪的十二年，</a:t>
            </a:r>
            <a:r>
              <a:rPr kumimoji="1" lang="en-US" altLang="zh-CN" dirty="0"/>
              <a:t>1886</a:t>
            </a:r>
            <a:r>
              <a:rPr kumimoji="1" lang="zh-CN" altLang="en-US" dirty="0"/>
              <a:t>年给一个北京的传教士写了封信，里边说我们这有一大铁十字架，形状非常奇怪，是在吉安府见到的，是叫做圣安德肋的那种十字，高</a:t>
            </a:r>
            <a:r>
              <a:rPr kumimoji="1" lang="en-US" altLang="zh-CN" dirty="0"/>
              <a:t>4</a:t>
            </a:r>
            <a:r>
              <a:rPr kumimoji="1" lang="zh-CN" altLang="en-US" dirty="0"/>
              <a:t>尺</a:t>
            </a:r>
            <a:r>
              <a:rPr kumimoji="1" lang="en-US" altLang="zh-CN" dirty="0"/>
              <a:t>5</a:t>
            </a:r>
            <a:r>
              <a:rPr kumimoji="1" lang="zh-CN" altLang="en-US" dirty="0"/>
              <a:t>寸，宽</a:t>
            </a:r>
            <a:r>
              <a:rPr kumimoji="1" lang="en-US" altLang="zh-CN" dirty="0"/>
              <a:t>4</a:t>
            </a:r>
            <a:r>
              <a:rPr kumimoji="1" lang="zh-CN" altLang="en-US" dirty="0"/>
              <a:t>寸，中间又有</a:t>
            </a:r>
            <a:r>
              <a:rPr kumimoji="1" lang="en-US" altLang="zh-CN" dirty="0"/>
              <a:t>6</a:t>
            </a:r>
            <a:r>
              <a:rPr kumimoji="1" lang="zh-CN" altLang="en-US" dirty="0"/>
              <a:t>寸</a:t>
            </a:r>
            <a:r>
              <a:rPr kumimoji="1" lang="en-US" altLang="zh-CN" dirty="0"/>
              <a:t>5</a:t>
            </a:r>
            <a:r>
              <a:rPr kumimoji="1" lang="zh-CN" altLang="en-US" dirty="0"/>
              <a:t>分的中宽，有孔相距一尺一寸，上还有一个看神龛一般的东西，十字架放在里边，在龛上面有诗词歌赋。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29D4F3-6F0D-8743-0DD0-BB517A748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08" y="1830399"/>
            <a:ext cx="7772400" cy="12079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2FE543C-D2AA-7B4E-6B59-3F05FD484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679" y="-171669"/>
            <a:ext cx="657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24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铁十字歌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739" y="2040553"/>
            <a:ext cx="8946541" cy="4195481"/>
          </a:xfrm>
        </p:spPr>
        <p:txBody>
          <a:bodyPr>
            <a:normAutofit/>
          </a:bodyPr>
          <a:lstStyle/>
          <a:p>
            <a:r>
              <a:rPr kumimoji="1" lang="zh-CN" altLang="en-US" dirty="0"/>
              <a:t>庐陵江边铁十字，不知何代何岁年。</a:t>
            </a:r>
          </a:p>
          <a:p>
            <a:r>
              <a:rPr kumimoji="1" lang="zh-CN" altLang="en-US" dirty="0"/>
              <a:t>何人作之孰置此，何名何用何宛然。</a:t>
            </a:r>
          </a:p>
          <a:p>
            <a:r>
              <a:rPr kumimoji="1" lang="zh-CN" altLang="en-US" dirty="0"/>
              <a:t>形模交横出四角，三尺槎牙偃锥塑。</a:t>
            </a:r>
          </a:p>
          <a:p>
            <a:r>
              <a:rPr kumimoji="1" lang="zh-CN" altLang="en-US" dirty="0"/>
              <a:t>雨淋日炙黑色滑，土中鲍鳞见班驳。</a:t>
            </a:r>
          </a:p>
          <a:p>
            <a:r>
              <a:rPr kumimoji="1" lang="zh-CN" altLang="en-US" dirty="0"/>
              <a:t>人言南唐竹木场所都，铸此冒磋筏与桴。</a:t>
            </a:r>
          </a:p>
          <a:p>
            <a:r>
              <a:rPr kumimoji="1" lang="zh-CN" altLang="en-US" dirty="0"/>
              <a:t>一沉江中一路隅，是邪非邪焉得虞。</a:t>
            </a:r>
          </a:p>
          <a:p>
            <a:r>
              <a:rPr kumimoji="1" lang="zh-CN" altLang="en-US" dirty="0"/>
              <a:t>或云此古厌胜法，水怪奔冲赖排压。</a:t>
            </a:r>
          </a:p>
          <a:p>
            <a:r>
              <a:rPr kumimoji="1" lang="zh-CN" altLang="en-US" dirty="0"/>
              <a:t>雌雄相顾走兴芒，神物护呵谁畚锸。</a:t>
            </a:r>
          </a:p>
          <a:p>
            <a:r>
              <a:rPr kumimoji="1" lang="zh-CN" altLang="en-US" dirty="0"/>
              <a:t>所以往代鼓铸虔州城，此物千载为英精。</a:t>
            </a:r>
          </a:p>
          <a:p>
            <a:endParaRPr kumimoji="1"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FA431A05-437F-6705-BFD7-352D893BF005}"/>
              </a:ext>
            </a:extLst>
          </p:cNvPr>
          <p:cNvSpPr txBox="1">
            <a:spLocks/>
          </p:cNvSpPr>
          <p:nvPr/>
        </p:nvSpPr>
        <p:spPr>
          <a:xfrm>
            <a:off x="5403968" y="2047354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zh-CN" altLang="en-US" dirty="0"/>
              <a:t>舁铸过之铜乃成，精化气感理莫明。</a:t>
            </a:r>
          </a:p>
          <a:p>
            <a:r>
              <a:rPr kumimoji="1" lang="zh-CN" altLang="en-US" dirty="0"/>
              <a:t>世人往往疑根植，下触每愁风雨殛。</a:t>
            </a:r>
          </a:p>
          <a:p>
            <a:r>
              <a:rPr kumimoji="1" lang="zh-CN" altLang="en-US" dirty="0"/>
              <a:t>近时暴卒破盲感，掘地出之夸胆力。</a:t>
            </a:r>
          </a:p>
          <a:p>
            <a:r>
              <a:rPr kumimoji="1" lang="zh-CN" altLang="en-US" dirty="0"/>
              <a:t>终然弃之不感匿，</a:t>
            </a:r>
            <a:r>
              <a:rPr kumimoji="1" lang="zh-CN" altLang="en-US" b="1" dirty="0">
                <a:solidFill>
                  <a:srgbClr val="FFFF00"/>
                </a:solidFill>
              </a:rPr>
              <a:t>我时见之考其式，赤乌之年乃妄蚀。</a:t>
            </a:r>
          </a:p>
          <a:p>
            <a:r>
              <a:rPr kumimoji="1" lang="zh-CN" altLang="en-US" dirty="0"/>
              <a:t>我闻天生五行中，惟金可革亦可从，</a:t>
            </a:r>
          </a:p>
          <a:p>
            <a:r>
              <a:rPr kumimoji="1" lang="zh-CN" altLang="en-US" dirty="0"/>
              <a:t>何不为刀为错通商工，为耜为利为九农。</a:t>
            </a:r>
          </a:p>
          <a:p>
            <a:r>
              <a:rPr kumimoji="1" lang="zh-CN" altLang="en-US" dirty="0"/>
              <a:t>斩犀刺虎为剑锋，不然行雨极变化蛟龙。</a:t>
            </a:r>
          </a:p>
          <a:p>
            <a:r>
              <a:rPr kumimoji="1" lang="zh-CN" altLang="en-US" dirty="0"/>
              <a:t>何独汨没在泥滓，断甓遗株等沦弃。</a:t>
            </a:r>
          </a:p>
          <a:p>
            <a:r>
              <a:rPr kumimoji="1" lang="zh-CN" altLang="en-US" dirty="0"/>
              <a:t>铜人不归秦缘废，坐阅兴亡一流涕。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1911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9F9458-EB34-1FDE-D7E7-66B959ACF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多默在华建立教会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  <p:pic>
        <p:nvPicPr>
          <p:cNvPr id="5" name="内容占位符 4" descr="图片包含 文本&#10;&#10;描述已自动生成">
            <a:extLst>
              <a:ext uri="{FF2B5EF4-FFF2-40B4-BE49-F238E27FC236}">
                <a16:creationId xmlns:a16="http://schemas.microsoft.com/office/drawing/2014/main" id="{AFD41B58-6FEB-95B0-0B4A-671122CA5D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99339" y="0"/>
            <a:ext cx="4243865" cy="6858000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ECA3135-15AF-4900-3FC8-7567A19C7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127" y="1324303"/>
            <a:ext cx="4483269" cy="55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381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考证：对联的起源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10A682-6706-D155-009E-38E9F873A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199" y="0"/>
            <a:ext cx="4734801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85F149-0295-4405-B274-5862C288D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63" y="1291429"/>
            <a:ext cx="6021531" cy="55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25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赤乌十字架的几种可能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3200" dirty="0"/>
              <a:t>三国年间胡人基督徒携来？</a:t>
            </a:r>
            <a:endParaRPr kumimoji="1" lang="en-US" altLang="zh-CN" sz="3200" dirty="0"/>
          </a:p>
          <a:p>
            <a:r>
              <a:rPr kumimoji="1" lang="zh-CN" altLang="en-US" sz="3200" dirty="0"/>
              <a:t>明初天主教徒做旧伪造？</a:t>
            </a:r>
            <a:endParaRPr kumimoji="1" lang="en-US" altLang="zh-CN" sz="3200" dirty="0"/>
          </a:p>
          <a:p>
            <a:r>
              <a:rPr kumimoji="1" lang="zh-CN" altLang="en-US" sz="3200" dirty="0"/>
              <a:t>十架外包装的铁龛上有对联？</a:t>
            </a:r>
            <a:endParaRPr kumimoji="1" lang="en-US" altLang="zh-CN" sz="3200" dirty="0"/>
          </a:p>
          <a:p>
            <a:endParaRPr kumimoji="1" lang="en-US" altLang="zh-CN" sz="3200" dirty="0"/>
          </a:p>
          <a:p>
            <a:r>
              <a:rPr kumimoji="1" lang="en-US" altLang="zh-CN" sz="3200" dirty="0"/>
              <a:t>《</a:t>
            </a:r>
            <a:r>
              <a:rPr kumimoji="1" lang="zh-CN" altLang="en-US" sz="3200" dirty="0"/>
              <a:t>中国最早的基督教对联辨附记</a:t>
            </a:r>
            <a:r>
              <a:rPr kumimoji="1" lang="en-US" altLang="zh-CN" sz="3200" dirty="0"/>
              <a:t>》</a:t>
            </a:r>
          </a:p>
          <a:p>
            <a:r>
              <a:rPr kumimoji="1" lang="zh-CN" altLang="en-US" sz="3200" dirty="0"/>
              <a:t>刘太品</a:t>
            </a:r>
          </a:p>
        </p:txBody>
      </p:sp>
    </p:spTree>
    <p:extLst>
      <p:ext uri="{BB962C8B-B14F-4D97-AF65-F5344CB8AC3E}">
        <p14:creationId xmlns:p14="http://schemas.microsoft.com/office/powerpoint/2010/main" val="1309960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八讲主题</a:t>
            </a:r>
            <a:endParaRPr kumimoji="1" lang="en-US" altLang="zh-CN" dirty="0"/>
          </a:p>
          <a:p>
            <a:r>
              <a:rPr kumimoji="1" lang="zh-CN" altLang="en-US" dirty="0"/>
              <a:t>华人入华</a:t>
            </a:r>
            <a:endParaRPr kumimoji="1" lang="en-US" altLang="zh-CN" dirty="0"/>
          </a:p>
          <a:p>
            <a:r>
              <a:rPr kumimoji="1" lang="zh-CN" altLang="en-US" dirty="0"/>
              <a:t>信仰入华</a:t>
            </a:r>
            <a:endParaRPr kumimoji="1" lang="en-US" altLang="zh-CN" dirty="0"/>
          </a:p>
          <a:p>
            <a:r>
              <a:rPr kumimoji="1" lang="zh-CN" altLang="en-US" dirty="0"/>
              <a:t>景教入华</a:t>
            </a:r>
            <a:endParaRPr kumimoji="1" lang="en-US" altLang="zh-CN" dirty="0"/>
          </a:p>
          <a:p>
            <a:r>
              <a:rPr kumimoji="1" lang="zh-CN" altLang="en-US" dirty="0"/>
              <a:t>夷教入华</a:t>
            </a:r>
            <a:endParaRPr kumimoji="1" lang="en-US" altLang="zh-CN" dirty="0"/>
          </a:p>
          <a:p>
            <a:r>
              <a:rPr kumimoji="1" lang="zh-CN" altLang="en-US" dirty="0"/>
              <a:t>利子入华</a:t>
            </a:r>
            <a:endParaRPr kumimoji="1" lang="en-US" altLang="zh-CN" dirty="0"/>
          </a:p>
          <a:p>
            <a:r>
              <a:rPr kumimoji="1" lang="zh-CN" altLang="en-US" dirty="0"/>
              <a:t>禁令入华</a:t>
            </a:r>
            <a:endParaRPr kumimoji="1" lang="en-US" altLang="zh-CN" dirty="0"/>
          </a:p>
          <a:p>
            <a:r>
              <a:rPr kumimoji="1" lang="zh-CN" altLang="en-US" dirty="0"/>
              <a:t>新教入华</a:t>
            </a:r>
            <a:endParaRPr kumimoji="1" lang="en-US" altLang="zh-CN" dirty="0"/>
          </a:p>
          <a:p>
            <a:r>
              <a:rPr kumimoji="1" lang="zh-CN" altLang="en-US" dirty="0"/>
              <a:t>归正入华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272025B-52B5-FED1-6751-274BBE363AF8}"/>
              </a:ext>
            </a:extLst>
          </p:cNvPr>
          <p:cNvSpPr txBox="1">
            <a:spLocks/>
          </p:cNvSpPr>
          <p:nvPr/>
        </p:nvSpPr>
        <p:spPr>
          <a:xfrm>
            <a:off x="4188098" y="2052917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zh-CN" altLang="en-US" sz="4400" dirty="0"/>
              <a:t>本讲主题</a:t>
            </a:r>
            <a:endParaRPr kumimoji="1" lang="en-US" altLang="zh-CN" sz="4400" dirty="0"/>
          </a:p>
          <a:p>
            <a:r>
              <a:rPr kumimoji="1" lang="zh-CN" altLang="en-US" sz="4400" dirty="0"/>
              <a:t>西来说 </a:t>
            </a:r>
            <a:r>
              <a:rPr kumimoji="1" lang="en-US" altLang="zh-CN" sz="4400" dirty="0"/>
              <a:t>vs</a:t>
            </a:r>
            <a:r>
              <a:rPr kumimoji="1" lang="zh-CN" altLang="en-US" sz="4400" dirty="0"/>
              <a:t> 本土说</a:t>
            </a:r>
            <a:endParaRPr kumimoji="1" lang="en-US" altLang="zh-CN" sz="4400" dirty="0"/>
          </a:p>
          <a:p>
            <a:r>
              <a:rPr kumimoji="1" lang="zh-CN" altLang="en-US" sz="4400" dirty="0"/>
              <a:t>犹太人入华</a:t>
            </a:r>
            <a:endParaRPr kumimoji="1" lang="en-US" altLang="zh-CN" sz="4400" dirty="0"/>
          </a:p>
          <a:p>
            <a:r>
              <a:rPr kumimoji="1" lang="zh-CN" altLang="en-US" sz="4400" dirty="0"/>
              <a:t>浪漫想象与严谨考证</a:t>
            </a:r>
          </a:p>
        </p:txBody>
      </p:sp>
    </p:spTree>
    <p:extLst>
      <p:ext uri="{BB962C8B-B14F-4D97-AF65-F5344CB8AC3E}">
        <p14:creationId xmlns:p14="http://schemas.microsoft.com/office/powerpoint/2010/main" val="2238002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1F98BA-38EE-B6EA-EC75-5F1FD3129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7B610D-022D-98B5-E627-766C9F59E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2050" name="Picture 2" descr="杜老鲜麻辣烫加盟优势】加盟杜老鲜麻辣烫有哪些优势和支持_一路商机网">
            <a:extLst>
              <a:ext uri="{FF2B5EF4-FFF2-40B4-BE49-F238E27FC236}">
                <a16:creationId xmlns:a16="http://schemas.microsoft.com/office/drawing/2014/main" id="{7A6C81D3-84B4-74AD-0672-0C21479C1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04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833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BE8A8B-8990-A9C7-9DCC-BFFCCF930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人类的起源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C2A8-DD82-E1E3-9F4A-C56445E5B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1026" name="Picture 2" descr="人类是如何从非洲走遍全世界的，智人是如何从亚洲">
            <a:extLst>
              <a:ext uri="{FF2B5EF4-FFF2-40B4-BE49-F238E27FC236}">
                <a16:creationId xmlns:a16="http://schemas.microsoft.com/office/drawing/2014/main" id="{E31F1BCC-1B36-4D95-0273-C26654E02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09" y="1502708"/>
            <a:ext cx="8140700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186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9CC0E-B932-24B3-0C5D-1879CCB7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698DC4-5028-EF35-92CE-1CA6D607F4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EA3BCF-BB5B-D3A9-50BD-17F0BAC34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6083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04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BA2368-061F-0B3E-A1EE-E80A782B8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2306FE-7245-6824-289E-377A18D8A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074" name="Picture 2" descr="中国人祖先起源与迁徙史- WeGene 微基因- 专注个人基因组检测与分析">
            <a:extLst>
              <a:ext uri="{FF2B5EF4-FFF2-40B4-BE49-F238E27FC236}">
                <a16:creationId xmlns:a16="http://schemas.microsoft.com/office/drawing/2014/main" id="{242236EC-71C1-A598-8F35-4A1BFE4FC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70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591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C2FCC8-BE6A-78F4-69A8-6E1551FDA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FEDF1D-F6AA-6005-BE16-A56CBC02B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098" name="Picture 2" descr="5.2 创世纪的分家史- 知乎">
            <a:extLst>
              <a:ext uri="{FF2B5EF4-FFF2-40B4-BE49-F238E27FC236}">
                <a16:creationId xmlns:a16="http://schemas.microsoft.com/office/drawing/2014/main" id="{1EAC6732-1C45-98C0-6AE8-C1634CBFD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587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374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3746F4-6F98-7B06-AC52-FA68329A5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49" y="1509058"/>
            <a:ext cx="3606199" cy="4195481"/>
          </a:xfrm>
        </p:spPr>
        <p:txBody>
          <a:bodyPr>
            <a:normAutofit/>
          </a:bodyPr>
          <a:lstStyle/>
          <a:p>
            <a:r>
              <a:rPr kumimoji="1" lang="en-US" altLang="zh-CN" sz="2800" dirty="0"/>
              <a:t>【</a:t>
            </a:r>
            <a:r>
              <a:rPr kumimoji="1" lang="zh-CN" altLang="en-US" sz="2800" dirty="0"/>
              <a:t>创</a:t>
            </a:r>
            <a:r>
              <a:rPr kumimoji="1" lang="en-US" altLang="zh-CN" sz="2800" dirty="0"/>
              <a:t>10:15】</a:t>
            </a:r>
            <a:r>
              <a:rPr kumimoji="1" lang="zh-CN" altLang="en-US" sz="2800" dirty="0"/>
              <a:t>迦南生长子西顿，又生赫，</a:t>
            </a:r>
          </a:p>
          <a:p>
            <a:r>
              <a:rPr kumimoji="1" lang="en-US" altLang="zh-CN" sz="2800" dirty="0"/>
              <a:t>【</a:t>
            </a:r>
            <a:r>
              <a:rPr kumimoji="1" lang="zh-CN" altLang="en-US" sz="2800" dirty="0"/>
              <a:t>创</a:t>
            </a:r>
            <a:r>
              <a:rPr kumimoji="1" lang="en-US" altLang="zh-CN" sz="2800" dirty="0"/>
              <a:t>10:16】</a:t>
            </a:r>
            <a:r>
              <a:rPr kumimoji="1" lang="zh-CN" altLang="en-US" sz="2800" dirty="0"/>
              <a:t>和耶布斯人、亚摩利人、革迦撒人、</a:t>
            </a:r>
          </a:p>
          <a:p>
            <a:r>
              <a:rPr kumimoji="1" lang="en-US" altLang="zh-CN" sz="2800" dirty="0"/>
              <a:t>【</a:t>
            </a:r>
            <a:r>
              <a:rPr kumimoji="1" lang="zh-CN" altLang="en-US" sz="2800" dirty="0"/>
              <a:t>创</a:t>
            </a:r>
            <a:r>
              <a:rPr kumimoji="1" lang="en-US" altLang="zh-CN" sz="2800" dirty="0"/>
              <a:t>10:17】</a:t>
            </a:r>
            <a:r>
              <a:rPr kumimoji="1" lang="zh-CN" altLang="en-US" sz="2800" dirty="0"/>
              <a:t>希未人、亚基人、</a:t>
            </a:r>
            <a:r>
              <a:rPr kumimoji="1" lang="zh-CN" altLang="en-US" sz="2800" b="1" dirty="0">
                <a:solidFill>
                  <a:srgbClr val="FFFF00"/>
                </a:solidFill>
              </a:rPr>
              <a:t>西尼人</a:t>
            </a:r>
            <a:r>
              <a:rPr kumimoji="1" lang="zh-CN" altLang="en-US" sz="2800" dirty="0"/>
              <a:t>、</a:t>
            </a:r>
          </a:p>
        </p:txBody>
      </p:sp>
      <p:pic>
        <p:nvPicPr>
          <p:cNvPr id="5122" name="Picture 2" descr="据说中国人是苏美尔人的后裔？真相是...... |毒辣香蕉| - 知乎">
            <a:extLst>
              <a:ext uri="{FF2B5EF4-FFF2-40B4-BE49-F238E27FC236}">
                <a16:creationId xmlns:a16="http://schemas.microsoft.com/office/drawing/2014/main" id="{1AF2D21E-484A-BF3B-BCE4-AA0FD661B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1509058"/>
            <a:ext cx="82550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42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6146" name="Picture 2" descr="黄帝战蚩尤- 抖音百科">
            <a:extLst>
              <a:ext uri="{FF2B5EF4-FFF2-40B4-BE49-F238E27FC236}">
                <a16:creationId xmlns:a16="http://schemas.microsoft.com/office/drawing/2014/main" id="{B15FE057-B779-31C1-4873-5EC1BACAD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0481" cy="592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464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C56D9-1E44-2068-C9B3-F9AC6418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1CFFD-D490-1B74-9D99-4E12C85AF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7170" name="Picture 2" descr="昆仑山为什么被称为万山之祖？常年重兵把守，到底有什么神秘的？_手机搜狐网">
            <a:extLst>
              <a:ext uri="{FF2B5EF4-FFF2-40B4-BE49-F238E27FC236}">
                <a16:creationId xmlns:a16="http://schemas.microsoft.com/office/drawing/2014/main" id="{E1B50F10-6C7E-4B93-7BED-FBB5F58AB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7768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4101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离子</Template>
  <TotalTime>274</TotalTime>
  <Words>848</Words>
  <Application>Microsoft Macintosh PowerPoint</Application>
  <PresentationFormat>宽屏</PresentationFormat>
  <Paragraphs>74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Century Gothic</vt:lpstr>
      <vt:lpstr>Wingdings 3</vt:lpstr>
      <vt:lpstr>离子</vt:lpstr>
      <vt:lpstr>史前到唐朝</vt:lpstr>
      <vt:lpstr>PowerPoint 演示文稿</vt:lpstr>
      <vt:lpstr>人类的起源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犹太人入华</vt:lpstr>
      <vt:lpstr>圣经中的蛛丝马迹</vt:lpstr>
      <vt:lpstr>开封犹太人</vt:lpstr>
      <vt:lpstr>作神镜，尊一帝。德母目人子。有王赫。志，重，须，毓。</vt:lpstr>
      <vt:lpstr>赤乌十架</vt:lpstr>
      <vt:lpstr>铁十字歌</vt:lpstr>
      <vt:lpstr>《多默在华建立教会》</vt:lpstr>
      <vt:lpstr>考证：对联的起源</vt:lpstr>
      <vt:lpstr>赤乌十字架的几种可能</vt:lpstr>
      <vt:lpstr>总结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经文</dc:title>
  <dc:creator>勇 张</dc:creator>
  <cp:lastModifiedBy>勇 张</cp:lastModifiedBy>
  <cp:revision>7</cp:revision>
  <dcterms:created xsi:type="dcterms:W3CDTF">2023-12-21T03:45:16Z</dcterms:created>
  <dcterms:modified xsi:type="dcterms:W3CDTF">2024-03-01T06:47:58Z</dcterms:modified>
</cp:coreProperties>
</file>